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7" r:id="rId10"/>
    <p:sldId id="265" r:id="rId11"/>
    <p:sldId id="266" r:id="rId12"/>
  </p:sldIdLst>
  <p:sldSz cx="18288000" cy="10287000"/>
  <p:notesSz cx="6858000" cy="9144000"/>
  <p:embeddedFontLst>
    <p:embeddedFont>
      <p:font typeface="Bahnschrift" panose="020B0502040204020203" pitchFamily="34" charset="0"/>
      <p:regular r:id="rId14"/>
      <p:bold r:id="rId15"/>
    </p:embeddedFont>
    <p:embeddedFont>
      <p:font typeface="Calibri" panose="020F0502020204030204" pitchFamily="34" charset="0"/>
      <p:regular r:id="rId16"/>
      <p:bold r:id="rId17"/>
      <p:italic r:id="rId18"/>
      <p:boldItalic r:id="rId19"/>
    </p:embeddedFont>
    <p:embeddedFont>
      <p:font typeface="Clear Sans Regular Bold"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100FF"/>
    <a:srgbClr val="883C84"/>
    <a:srgbClr val="461B49"/>
    <a:srgbClr val="963488"/>
    <a:srgbClr val="2831A2"/>
    <a:srgbClr val="2086AA"/>
    <a:srgbClr val="1994B1"/>
    <a:srgbClr val="00BA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97" autoAdjust="0"/>
    <p:restoredTop sz="76901" autoAdjust="0"/>
  </p:normalViewPr>
  <p:slideViewPr>
    <p:cSldViewPr>
      <p:cViewPr varScale="1">
        <p:scale>
          <a:sx n="49" d="100"/>
          <a:sy n="49" d="100"/>
        </p:scale>
        <p:origin x="1146"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viewProps" Target="viewProps.xml"/></Relationships>
</file>

<file path=ppt/media/image1.png>
</file>

<file path=ppt/media/image10.svg>
</file>

<file path=ppt/media/image11.png>
</file>

<file path=ppt/media/image12.svg>
</file>

<file path=ppt/media/image13.jpeg>
</file>

<file path=ppt/media/image14.jpeg>
</file>

<file path=ppt/media/image15.jpeg>
</file>

<file path=ppt/media/image16.jpeg>
</file>

<file path=ppt/media/image17.png>
</file>

<file path=ppt/media/image18.svg>
</file>

<file path=ppt/media/image19.PNG>
</file>

<file path=ppt/media/image2.svg>
</file>

<file path=ppt/media/image20.PNG>
</file>

<file path=ppt/media/image21.jpeg>
</file>

<file path=ppt/media/image22.png>
</file>

<file path=ppt/media/image23.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20. 3. 2022</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20. 3. 2022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Hello and welcome, my name is Gilchrist Emeremgini and today I will be presenting to you the results of the Data Analytics task.</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a:t>
            </a:fld>
            <a:endParaRPr lang="cs-CZ"/>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20. 3. 2022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So to summarize:</a:t>
            </a:r>
          </a:p>
          <a:p>
            <a:pPr lvl="0"/>
            <a:endParaRPr lang="en-US" dirty="0"/>
          </a:p>
          <a:p>
            <a:pPr lvl="0"/>
            <a:r>
              <a:rPr lang="en-US" dirty="0"/>
              <a:t>We tackled this task and found the top 5 most popular categories as asked, but we also went one step further.</a:t>
            </a:r>
          </a:p>
          <a:p>
            <a:pPr lvl="0"/>
            <a:endParaRPr lang="en-US" dirty="0"/>
          </a:p>
          <a:p>
            <a:pPr marL="171450" lvl="0" indent="-171450">
              <a:buFontTx/>
              <a:buChar char="-"/>
            </a:pPr>
            <a:r>
              <a:rPr lang="en-US" dirty="0"/>
              <a:t>We found that two pairs similar categories (Food &amp; Healthy eating)  and (Science &amp; Technology) are the most popular suggesting that science and nutrition enthusiasts.</a:t>
            </a:r>
          </a:p>
          <a:p>
            <a:pPr marL="171450" lvl="0" indent="-171450">
              <a:buFontTx/>
              <a:buChar char="-"/>
            </a:pPr>
            <a:r>
              <a:rPr lang="en-US" dirty="0"/>
              <a:t>We also found that popularity distribution between categories suggests a greed effect</a:t>
            </a:r>
          </a:p>
          <a:p>
            <a:pPr lvl="0"/>
            <a:r>
              <a:rPr lang="en-US" dirty="0"/>
              <a:t>- As much as this analysis was insightful, we are ready to take it to the next stage and we have the expertise within Accenture to help you realize these kinds of insights in production across your organization and in real time. We would love to help you with this.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10</a:t>
            </a:fld>
            <a:endParaRPr lang="cs-CZ"/>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20. 3. 2022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Thank you very much for listening, please feel free to ask any questions that you may have!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11</a:t>
            </a:fld>
            <a:endParaRPr lang="cs-CZ"/>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20. 3. 2022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Today's agenda will be as follows:</a:t>
            </a:r>
          </a:p>
          <a:p>
            <a:pPr lvl="0"/>
            <a:endParaRPr lang="en-US" dirty="0"/>
          </a:p>
          <a:p>
            <a:pPr lvl="0"/>
            <a:r>
              <a:rPr lang="en-US" dirty="0"/>
              <a:t>1. We will recap the overall project to give a high-level understanding of the business problem we're tackling and the specific requirements.</a:t>
            </a:r>
          </a:p>
          <a:p>
            <a:pPr lvl="0"/>
            <a:r>
              <a:rPr lang="en-US" dirty="0"/>
              <a:t>2. We will dive into the specific problem that we, the Data Analytics team, have been focusing on and will give some background as to why this is such a big problem.</a:t>
            </a:r>
          </a:p>
          <a:p>
            <a:pPr lvl="0"/>
            <a:r>
              <a:rPr lang="en-US" dirty="0"/>
              <a:t>3. After introducing the problem, I will go over the team responsible from our side in tackling this task.</a:t>
            </a:r>
          </a:p>
          <a:p>
            <a:pPr lvl="0"/>
            <a:r>
              <a:rPr lang="en-US" dirty="0"/>
              <a:t>4. I will then go over the high-level process that we followed to complete this task, so that you have complete clarity in how we tackle these kinds of tasks.</a:t>
            </a:r>
          </a:p>
          <a:p>
            <a:pPr lvl="0"/>
            <a:r>
              <a:rPr lang="en-US" dirty="0"/>
              <a:t>5. Finally, I will go over the all-important results and I will present them as a series of insights and visualizations from our analysis.</a:t>
            </a:r>
          </a:p>
          <a:p>
            <a:pPr lvl="0"/>
            <a:endParaRPr lang="en-US" dirty="0"/>
          </a:p>
          <a:p>
            <a:pPr lvl="0"/>
            <a:r>
              <a:rPr lang="en-US" dirty="0"/>
              <a:t>To wrap up, I will summarize and open for any questions.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2</a:t>
            </a:fld>
            <a:endParaRPr lang="cs-CZ"/>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20. 3. 2022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To kick things off let me recap this engagement.</a:t>
            </a:r>
          </a:p>
          <a:p>
            <a:pPr lvl="0"/>
            <a:endParaRPr lang="en-US" dirty="0"/>
          </a:p>
          <a:p>
            <a:pPr lvl="0"/>
            <a:r>
              <a:rPr lang="en-US" dirty="0"/>
              <a:t>We, Accenture have embarked on a 3-month pilot with Social Buzz to focus on 3 main tasks, aligned with some of the biggest challenges that you're currently facing. </a:t>
            </a:r>
          </a:p>
          <a:p>
            <a:pPr lvl="0"/>
            <a:endParaRPr lang="en-US" dirty="0"/>
          </a:p>
          <a:p>
            <a:pPr lvl="0"/>
            <a:r>
              <a:rPr lang="en-US" dirty="0"/>
              <a:t>Social Buzz has reached huge scale in recent years to become recognized as a global unicorn company. We are here to help you manage this scale and to guide you in the right direction.</a:t>
            </a:r>
          </a:p>
          <a:p>
            <a:pPr lvl="0"/>
            <a:endParaRPr lang="en-US" dirty="0"/>
          </a:p>
          <a:p>
            <a:pPr lvl="0"/>
            <a:r>
              <a:rPr lang="en-US" dirty="0"/>
              <a:t>Firstly, we will be doing an audit of your big data practice and sharing best practices and industry expertise. Secondly, we will be guiding you through a successful IPO, of which we have deep expertise and knowledge of within our team. And finally, we have conducted an analysis of your data to find insights regarding your top 5 most popular categories of content</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3</a:t>
            </a:fld>
            <a:endParaRPr lang="cs-CZ"/>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20. 3. 2022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Focusing on the last point that I mentioned there, this is what the Data Analytics team has been specifically focused on.</a:t>
            </a:r>
          </a:p>
          <a:p>
            <a:pPr lvl="0"/>
            <a:endParaRPr lang="en-US" dirty="0"/>
          </a:p>
          <a:p>
            <a:pPr lvl="0"/>
            <a:r>
              <a:rPr lang="en-US" dirty="0"/>
              <a:t>Clearly with such grand scale, this comes with a lot of data and with such vast amounts of data comes challenges.</a:t>
            </a:r>
          </a:p>
          <a:p>
            <a:pPr lvl="0"/>
            <a:endParaRPr lang="en-US" dirty="0"/>
          </a:p>
          <a:p>
            <a:pPr lvl="0"/>
            <a:r>
              <a:rPr lang="en-US" dirty="0"/>
              <a:t>To give a background on how much data you've been creating:</a:t>
            </a:r>
          </a:p>
          <a:p>
            <a:pPr lvl="0"/>
            <a:r>
              <a:rPr lang="en-US" dirty="0"/>
              <a:t>- You told us that your platform receives over 100000 posts per day which amounts to 36 500 000 posts every year, of which, this is all unstructured data making it very hard to make sense of.</a:t>
            </a:r>
          </a:p>
          <a:p>
            <a:pPr lvl="0"/>
            <a:endParaRPr lang="en-US" dirty="0"/>
          </a:p>
          <a:p>
            <a:pPr lvl="0"/>
            <a:r>
              <a:rPr lang="en-US" dirty="0"/>
              <a:t>In this day and age, content is king. Just look at some of the biggest platforms in the world, for example YouTube, Facebook and Netflix... they are all content businesses... </a:t>
            </a:r>
          </a:p>
          <a:p>
            <a:pPr lvl="0"/>
            <a:endParaRPr lang="en-US" dirty="0"/>
          </a:p>
          <a:p>
            <a:pPr lvl="0"/>
            <a:r>
              <a:rPr lang="en-US" dirty="0"/>
              <a:t>But how to capitalize on it when there is so much?</a:t>
            </a:r>
          </a:p>
          <a:p>
            <a:pPr lvl="0"/>
            <a:endParaRPr lang="en-US" dirty="0"/>
          </a:p>
          <a:p>
            <a:pPr lvl="0"/>
            <a:r>
              <a:rPr lang="en-US" dirty="0"/>
              <a:t>It's not just all about harvesting as much content as possible... The real value is in understanding and crunching this content to gain a deeper understanding of your audience and to therefore provide a more personalized and enjoyable experience. </a:t>
            </a:r>
          </a:p>
          <a:p>
            <a:pPr lvl="0"/>
            <a:endParaRPr lang="en-US" dirty="0"/>
          </a:p>
          <a:p>
            <a:pPr lvl="0"/>
            <a:r>
              <a:rPr lang="en-US" dirty="0"/>
              <a:t>And this is where out data analytics expertise comes in, with the insights that we've uncovered from this task, we can show you exactly how to take analytics to production at scale.</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4</a:t>
            </a:fld>
            <a:endParaRPr lang="cs-CZ"/>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20. 3. 2022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Talking about experience, we have a large data analytics practice at Accenture but we had a team of 3 people primarily focusing on this task. Andrew Fleming is our Chief Technical Architect and his expertise really helped to guide the team to produce high quality analysis.</a:t>
            </a:r>
          </a:p>
          <a:p>
            <a:pPr lvl="0"/>
            <a:endParaRPr lang="en-US" dirty="0"/>
          </a:p>
          <a:p>
            <a:pPr lvl="0"/>
            <a:r>
              <a:rPr lang="en-US" dirty="0"/>
              <a:t>Marcus </a:t>
            </a:r>
            <a:r>
              <a:rPr lang="en-US" dirty="0" err="1"/>
              <a:t>Rompton</a:t>
            </a:r>
            <a:r>
              <a:rPr lang="en-US" dirty="0"/>
              <a:t>, a senior data expert has worked with the worlds biggest clients on solving their data problems and was heavily involved in the data engineering side of this project.</a:t>
            </a:r>
          </a:p>
          <a:p>
            <a:pPr lvl="0"/>
            <a:endParaRPr lang="en-US" dirty="0"/>
          </a:p>
          <a:p>
            <a:pPr lvl="0"/>
            <a:r>
              <a:rPr lang="en-US" dirty="0"/>
              <a:t>And finally myself, Gilchrist Emeremgini, who was solely responsible for taking leadership guidance and delivering high quality insights from the raw datasets and turning these into business decisions.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5</a:t>
            </a:fld>
            <a:endParaRPr lang="cs-CZ"/>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20. 3. 2022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So, how did we tackle this problem? </a:t>
            </a:r>
          </a:p>
          <a:p>
            <a:pPr lvl="0"/>
            <a:endParaRPr lang="en-US" dirty="0"/>
          </a:p>
          <a:p>
            <a:pPr lvl="0"/>
            <a:r>
              <a:rPr lang="en-US" dirty="0"/>
              <a:t>Well, we approached it in 5 steps:</a:t>
            </a:r>
          </a:p>
          <a:p>
            <a:pPr lvl="0"/>
            <a:endParaRPr lang="en-US" dirty="0"/>
          </a:p>
          <a:p>
            <a:pPr lvl="0"/>
            <a:r>
              <a:rPr lang="en-US" dirty="0"/>
              <a:t>1. Data understanding - the key to success on any data project is to understand the data in detail. So we took the time to understand the data model and domain of your business.</a:t>
            </a:r>
          </a:p>
          <a:p>
            <a:pPr lvl="0"/>
            <a:r>
              <a:rPr lang="en-US" dirty="0"/>
              <a:t>2. Data extraction - after understanding your business, we then architected what an ideal dataset should look like for this problem and extracted it from the relevant data sources.</a:t>
            </a:r>
          </a:p>
          <a:p>
            <a:pPr lvl="0"/>
            <a:r>
              <a:rPr lang="en-US" dirty="0"/>
              <a:t>3. After extracting the raw data, we needed to process and model this data into a dataset that can precisely answer the business questions and produce analytics.</a:t>
            </a:r>
          </a:p>
          <a:p>
            <a:pPr lvl="0"/>
            <a:r>
              <a:rPr lang="en-US" dirty="0"/>
              <a:t>4. With our new dataset, we used our analytical expertise to uncover insights from this dataset and to produce visualizations to describe the insights.</a:t>
            </a:r>
          </a:p>
          <a:p>
            <a:pPr lvl="0"/>
            <a:r>
              <a:rPr lang="en-US" dirty="0"/>
              <a:t>5. And finally we used these insights to unlock business decisions and to make recommendations on next steps.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6</a:t>
            </a:fld>
            <a:endParaRPr lang="cs-CZ"/>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20. 3. 2022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From your data we found that you had a total of 16 unique categories of posts across your sample dataset. This includes things such as Food, Culture and Sport.</a:t>
            </a:r>
          </a:p>
          <a:p>
            <a:pPr lvl="0"/>
            <a:endParaRPr lang="en-US" dirty="0"/>
          </a:p>
          <a:p>
            <a:pPr lvl="0"/>
            <a:r>
              <a:rPr lang="en-US" dirty="0"/>
              <a:t>As well as this, there was 1969 posts from just the Animals category alone! People obviously really love animals!</a:t>
            </a:r>
          </a:p>
          <a:p>
            <a:pPr lvl="0"/>
            <a:endParaRPr lang="en-US" dirty="0"/>
          </a:p>
          <a:p>
            <a:pPr lvl="0"/>
            <a:endParaRPr lang="en-US" dirty="0"/>
          </a:p>
          <a:p>
            <a:pPr lvl="0"/>
            <a:r>
              <a:rPr lang="en-US" dirty="0"/>
              <a:t>But now, onto the main question... which is... what were the top 5 most popular categories of posts?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7</a:t>
            </a:fld>
            <a:endParaRPr lang="cs-CZ"/>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20. 3. 2022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From our analysis you can see that the top 5 most popular categories of posts were animals, science, technology, healthy eating and food in descending order.</a:t>
            </a:r>
          </a:p>
          <a:p>
            <a:pPr lvl="0"/>
            <a:endParaRPr lang="en-US" dirty="0"/>
          </a:p>
          <a:p>
            <a:pPr lvl="0"/>
            <a:r>
              <a:rPr lang="en-US" dirty="0"/>
              <a:t>Animals had an aggregate popularity score of almost 75000! </a:t>
            </a:r>
          </a:p>
          <a:p>
            <a:pPr lvl="0"/>
            <a:endParaRPr lang="en-US" dirty="0"/>
          </a:p>
          <a:p>
            <a:pPr lvl="0"/>
            <a:r>
              <a:rPr lang="en-US" dirty="0"/>
              <a:t>It is very interesting to see that both healthy eating and food are within the top 5, it really shows what people enjoy consuming as content. Furthermore, interesting to see is science and technology together in top 5, it suggests that users are science enthusiasts.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8</a:t>
            </a:fld>
            <a:endParaRPr lang="cs-CZ"/>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20. 3. 2022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Additionally, you can see from this chart the % split of popularity between the categories. There is an average -2.72% difference between each of them. However, the % difference between animals and science are significantly higher. This is either due to greed effect or people just really love animals. Further investigation into this sees a notable drop in popularity score, a -10.77% change between the 8</a:t>
            </a:r>
            <a:r>
              <a:rPr lang="en-US" baseline="30000" dirty="0"/>
              <a:t>th</a:t>
            </a:r>
            <a:r>
              <a:rPr lang="en-US" dirty="0"/>
              <a:t> (cooking) and 9</a:t>
            </a:r>
            <a:r>
              <a:rPr lang="en-US" baseline="30000" dirty="0"/>
              <a:t>th</a:t>
            </a:r>
            <a:r>
              <a:rPr lang="en-US" dirty="0"/>
              <a:t> (soccer) most popular category.</a:t>
            </a:r>
          </a:p>
          <a:p>
            <a:pPr lvl="0"/>
            <a:endParaRPr lang="en-US" dirty="0"/>
          </a:p>
          <a:p>
            <a:pPr lvl="0"/>
            <a:r>
              <a:rPr lang="en-US" dirty="0"/>
              <a:t>This tells me that the categories sorted by popularity is weighted towards categories at the top. This means that it exhibits a "greedy" effect, the most popular categories get more popular whilst as you drop down the popularity rankings, you may see that they fall away drastically.</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9</a:t>
            </a:fld>
            <a:endParaRPr lang="cs-CZ"/>
          </a:p>
        </p:txBody>
      </p:sp>
    </p:spTree>
    <p:extLst>
      <p:ext uri="{BB962C8B-B14F-4D97-AF65-F5344CB8AC3E}">
        <p14:creationId xmlns:p14="http://schemas.microsoft.com/office/powerpoint/2010/main" val="784730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3/20/2022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3/20/2022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3/20/2022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8.sv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21.jpeg"/><Relationship Id="rId4" Type="http://schemas.openxmlformats.org/officeDocument/2006/relationships/image" Target="../media/image18.sv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23.sv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5.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6.svg"/><Relationship Id="rId9" Type="http://schemas.openxmlformats.org/officeDocument/2006/relationships/image" Target="../media/image13.jpe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6.jpe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8.sv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18.sv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8.sv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8.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AutoShape 2"/>
          <p:cNvSpPr/>
          <p:nvPr/>
        </p:nvSpPr>
        <p:spPr>
          <a:xfrm>
            <a:off x="16394731" y="0"/>
            <a:ext cx="1893269" cy="10287000"/>
          </a:xfrm>
          <a:prstGeom prst="rect">
            <a:avLst/>
          </a:prstGeom>
          <a:solidFill>
            <a:srgbClr val="FFFFFF"/>
          </a:solidFill>
        </p:spPr>
      </p:sp>
      <p:grpSp>
        <p:nvGrpSpPr>
          <p:cNvPr id="3" name="Group 3"/>
          <p:cNvGrpSpPr/>
          <p:nvPr/>
        </p:nvGrpSpPr>
        <p:grpSpPr>
          <a:xfrm>
            <a:off x="6545735" y="406153"/>
            <a:ext cx="10042534" cy="9474693"/>
            <a:chOff x="0" y="0"/>
            <a:chExt cx="13390046" cy="12632924"/>
          </a:xfrm>
        </p:grpSpPr>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0"/>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0"/>
              <a:ext cx="3005065" cy="2794710"/>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3279405"/>
              <a:ext cx="3005065" cy="2794710"/>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6558809"/>
              <a:ext cx="3005065" cy="2794710"/>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20" name="Group 20"/>
          <p:cNvGrpSpPr/>
          <p:nvPr/>
        </p:nvGrpSpPr>
        <p:grpSpPr>
          <a:xfrm>
            <a:off x="1104900" y="824285"/>
            <a:ext cx="8750843" cy="8318192"/>
            <a:chOff x="0" y="0"/>
            <a:chExt cx="11667791" cy="11090922"/>
          </a:xfrm>
        </p:grpSpPr>
        <p:grpSp>
          <p:nvGrpSpPr>
            <p:cNvPr id="21" name="Group 21"/>
            <p:cNvGrpSpPr>
              <a:grpSpLocks noChangeAspect="1"/>
            </p:cNvGrpSpPr>
            <p:nvPr/>
          </p:nvGrpSpPr>
          <p:grpSpPr>
            <a:xfrm>
              <a:off x="1931835" y="1354967"/>
              <a:ext cx="9735956" cy="9735956"/>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AU" dirty="0"/>
              </a:p>
            </p:txBody>
          </p:sp>
        </p:grpSp>
        <p:pic>
          <p:nvPicPr>
            <p:cNvPr id="23" name="Picture 2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96140" y="376277"/>
              <a:ext cx="9735956" cy="9756713"/>
            </a:xfrm>
            <a:prstGeom prst="rect">
              <a:avLst/>
            </a:prstGeom>
          </p:spPr>
        </p:pic>
      </p:grpSp>
      <p:sp>
        <p:nvSpPr>
          <p:cNvPr id="24" name="TextBox 24"/>
          <p:cNvSpPr txBox="1"/>
          <p:nvPr/>
        </p:nvSpPr>
        <p:spPr>
          <a:xfrm>
            <a:off x="2067008" y="2420728"/>
            <a:ext cx="6145825" cy="5694572"/>
          </a:xfrm>
          <a:prstGeom prst="rect">
            <a:avLst/>
          </a:prstGeom>
        </p:spPr>
        <p:txBody>
          <a:bodyPr wrap="square" lIns="0" tIns="0" rIns="0" bIns="0" rtlCol="0" anchor="t">
            <a:spAutoFit/>
          </a:bodyPr>
          <a:lstStyle/>
          <a:p>
            <a:pPr algn="ctr">
              <a:lnSpc>
                <a:spcPts val="11059"/>
              </a:lnSpc>
            </a:pPr>
            <a:r>
              <a:rPr lang="en-US" sz="10533" spc="-105" dirty="0">
                <a:solidFill>
                  <a:schemeClr val="accent4">
                    <a:lumMod val="50000"/>
                  </a:schemeClr>
                </a:solidFill>
                <a:latin typeface="Bahnschrift" panose="020B0502040204020203" pitchFamily="34" charset="0"/>
              </a:rPr>
              <a:t>Social Buzz Data Analytics Task</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5003701"/>
            <a:ext cx="942466" cy="279598"/>
          </a:xfrm>
          <a:prstGeom prst="rect">
            <a:avLst/>
          </a:prstGeom>
        </p:spPr>
      </p:pic>
      <p:pic>
        <p:nvPicPr>
          <p:cNvPr id="3" name="Picture 3"/>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2227332"/>
            <a:ext cx="942466" cy="279598"/>
          </a:xfrm>
          <a:prstGeom prst="rect">
            <a:avLst/>
          </a:prstGeom>
        </p:spPr>
      </p:pic>
      <p:pic>
        <p:nvPicPr>
          <p:cNvPr id="4" name="Picture 4"/>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7780070"/>
            <a:ext cx="942466" cy="279598"/>
          </a:xfrm>
          <a:prstGeom prst="rect">
            <a:avLst/>
          </a:prstGeom>
        </p:spPr>
      </p:pic>
      <p:pic>
        <p:nvPicPr>
          <p:cNvPr id="5" name="Picture 5"/>
          <p:cNvPicPr>
            <a:picLocks noChangeAspect="1"/>
          </p:cNvPicPr>
          <p:nvPr/>
        </p:nvPicPr>
        <p:blipFill>
          <a:blip r:embed="rId5"/>
          <a:srcRect l="4069" t="1617" r="4069" b="1617"/>
          <a:stretch>
            <a:fillRect/>
          </a:stretch>
        </p:blipFill>
        <p:spPr>
          <a:xfrm>
            <a:off x="5438298" y="1161805"/>
            <a:ext cx="5036754" cy="7963390"/>
          </a:xfrm>
          <a:prstGeom prst="rect">
            <a:avLst/>
          </a:prstGeom>
        </p:spPr>
      </p:pic>
      <p:sp>
        <p:nvSpPr>
          <p:cNvPr id="6" name="TextBox 6"/>
          <p:cNvSpPr txBox="1"/>
          <p:nvPr/>
        </p:nvSpPr>
        <p:spPr>
          <a:xfrm>
            <a:off x="457200" y="4539600"/>
            <a:ext cx="4703553" cy="1231106"/>
          </a:xfrm>
          <a:prstGeom prst="rect">
            <a:avLst/>
          </a:prstGeom>
        </p:spPr>
        <p:txBody>
          <a:bodyPr wrap="square" lIns="0" tIns="0" rIns="0" bIns="0" rtlCol="0" anchor="t">
            <a:spAutoFit/>
          </a:bodyPr>
          <a:lstStyle/>
          <a:p>
            <a:pPr>
              <a:lnSpc>
                <a:spcPts val="9600"/>
              </a:lnSpc>
            </a:pPr>
            <a:r>
              <a:rPr lang="en-US" sz="8000" spc="-80" dirty="0">
                <a:solidFill>
                  <a:srgbClr val="000000"/>
                </a:solidFill>
                <a:latin typeface="Bahnschrift" panose="020B0502040204020203" pitchFamily="34" charset="0"/>
              </a:rPr>
              <a:t>Summary</a:t>
            </a:r>
          </a:p>
        </p:txBody>
      </p:sp>
      <p:grpSp>
        <p:nvGrpSpPr>
          <p:cNvPr id="7" name="Group 7"/>
          <p:cNvGrpSpPr/>
          <p:nvPr/>
        </p:nvGrpSpPr>
        <p:grpSpPr>
          <a:xfrm>
            <a:off x="327032" y="9481425"/>
            <a:ext cx="9711338" cy="2017079"/>
            <a:chOff x="0" y="0"/>
            <a:chExt cx="12948451" cy="2689439"/>
          </a:xfrm>
        </p:grpSpPr>
        <p:pic>
          <p:nvPicPr>
            <p:cNvPr id="8" name="Picture 8"/>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9" name="Picture 9"/>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12" name="Group 12"/>
          <p:cNvGrpSpPr/>
          <p:nvPr/>
        </p:nvGrpSpPr>
        <p:grpSpPr>
          <a:xfrm>
            <a:off x="327032" y="-1179605"/>
            <a:ext cx="9711338" cy="2017079"/>
            <a:chOff x="0" y="0"/>
            <a:chExt cx="12948451" cy="2689439"/>
          </a:xfrm>
        </p:grpSpPr>
        <p:pic>
          <p:nvPicPr>
            <p:cNvPr id="13" name="Picture 13"/>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14" name="Picture 14"/>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5" name="Picture 1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6" name="Picture 16"/>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20" name="Group 11">
            <a:extLst>
              <a:ext uri="{FF2B5EF4-FFF2-40B4-BE49-F238E27FC236}">
                <a16:creationId xmlns:a16="http://schemas.microsoft.com/office/drawing/2014/main" id="{C00ABEC5-EF3F-4E3E-827E-EB1F2EF17C0D}"/>
              </a:ext>
            </a:extLst>
          </p:cNvPr>
          <p:cNvGrpSpPr/>
          <p:nvPr/>
        </p:nvGrpSpPr>
        <p:grpSpPr>
          <a:xfrm>
            <a:off x="11581833" y="1580430"/>
            <a:ext cx="5677467" cy="867617"/>
            <a:chOff x="0" y="-47625"/>
            <a:chExt cx="7569956" cy="1156823"/>
          </a:xfrm>
        </p:grpSpPr>
        <p:sp>
          <p:nvSpPr>
            <p:cNvPr id="21" name="TextBox 12">
              <a:extLst>
                <a:ext uri="{FF2B5EF4-FFF2-40B4-BE49-F238E27FC236}">
                  <a16:creationId xmlns:a16="http://schemas.microsoft.com/office/drawing/2014/main" id="{19A1BE45-8301-44C6-A0D0-F8FDA800622F}"/>
                </a:ext>
              </a:extLst>
            </p:cNvPr>
            <p:cNvSpPr txBox="1"/>
            <p:nvPr/>
          </p:nvSpPr>
          <p:spPr>
            <a:xfrm>
              <a:off x="0" y="691990"/>
              <a:ext cx="7569956" cy="417208"/>
            </a:xfrm>
            <a:prstGeom prst="rect">
              <a:avLst/>
            </a:prstGeom>
          </p:spPr>
          <p:txBody>
            <a:bodyPr lIns="0" tIns="0" rIns="0" bIns="0" rtlCol="0" anchor="t">
              <a:spAutoFit/>
            </a:bodyPr>
            <a:lstStyle/>
            <a:p>
              <a:pPr>
                <a:lnSpc>
                  <a:spcPts val="2660"/>
                </a:lnSpc>
              </a:pPr>
              <a:endParaRPr lang="en-US" sz="1900" spc="-19" dirty="0">
                <a:solidFill>
                  <a:srgbClr val="000000"/>
                </a:solidFill>
                <a:latin typeface="Graphik Regular" panose="020B0503030202060203" pitchFamily="34" charset="0"/>
              </a:endParaRPr>
            </a:p>
          </p:txBody>
        </p:sp>
        <p:sp>
          <p:nvSpPr>
            <p:cNvPr id="22" name="TextBox 13">
              <a:extLst>
                <a:ext uri="{FF2B5EF4-FFF2-40B4-BE49-F238E27FC236}">
                  <a16:creationId xmlns:a16="http://schemas.microsoft.com/office/drawing/2014/main" id="{3DAE5247-0244-4123-A713-8D8809E80C70}"/>
                </a:ext>
              </a:extLst>
            </p:cNvPr>
            <p:cNvSpPr txBox="1"/>
            <p:nvPr/>
          </p:nvSpPr>
          <p:spPr>
            <a:xfrm>
              <a:off x="0" y="-47625"/>
              <a:ext cx="7569956" cy="451705"/>
            </a:xfrm>
            <a:prstGeom prst="rect">
              <a:avLst/>
            </a:prstGeom>
          </p:spPr>
          <p:txBody>
            <a:bodyPr lIns="0" tIns="0" rIns="0" bIns="0" rtlCol="0" anchor="t">
              <a:spAutoFit/>
            </a:bodyPr>
            <a:lstStyle/>
            <a:p>
              <a:pPr>
                <a:lnSpc>
                  <a:spcPts val="2940"/>
                </a:lnSpc>
              </a:pPr>
              <a:endParaRPr lang="en-US" sz="2100" spc="-21" dirty="0">
                <a:solidFill>
                  <a:srgbClr val="000000"/>
                </a:solidFill>
                <a:latin typeface="Graphik Regular" panose="020B0503030202060203" pitchFamily="34" charset="0"/>
              </a:endParaRPr>
            </a:p>
          </p:txBody>
        </p:sp>
      </p:grpSp>
      <p:grpSp>
        <p:nvGrpSpPr>
          <p:cNvPr id="23" name="Group 14">
            <a:extLst>
              <a:ext uri="{FF2B5EF4-FFF2-40B4-BE49-F238E27FC236}">
                <a16:creationId xmlns:a16="http://schemas.microsoft.com/office/drawing/2014/main" id="{F49CBA38-C879-499F-B0F5-691188949921}"/>
              </a:ext>
            </a:extLst>
          </p:cNvPr>
          <p:cNvGrpSpPr/>
          <p:nvPr/>
        </p:nvGrpSpPr>
        <p:grpSpPr>
          <a:xfrm>
            <a:off x="11581833" y="6964868"/>
            <a:ext cx="5677467" cy="867617"/>
            <a:chOff x="0" y="-47625"/>
            <a:chExt cx="7569956" cy="1156823"/>
          </a:xfrm>
        </p:grpSpPr>
        <p:sp>
          <p:nvSpPr>
            <p:cNvPr id="24" name="TextBox 15">
              <a:extLst>
                <a:ext uri="{FF2B5EF4-FFF2-40B4-BE49-F238E27FC236}">
                  <a16:creationId xmlns:a16="http://schemas.microsoft.com/office/drawing/2014/main" id="{3A90234A-916B-4C29-ACF1-11F97E8C2563}"/>
                </a:ext>
              </a:extLst>
            </p:cNvPr>
            <p:cNvSpPr txBox="1"/>
            <p:nvPr/>
          </p:nvSpPr>
          <p:spPr>
            <a:xfrm>
              <a:off x="0" y="691990"/>
              <a:ext cx="7569956" cy="417208"/>
            </a:xfrm>
            <a:prstGeom prst="rect">
              <a:avLst/>
            </a:prstGeom>
          </p:spPr>
          <p:txBody>
            <a:bodyPr lIns="0" tIns="0" rIns="0" bIns="0" rtlCol="0" anchor="t">
              <a:spAutoFit/>
            </a:bodyPr>
            <a:lstStyle/>
            <a:p>
              <a:pPr>
                <a:lnSpc>
                  <a:spcPts val="2660"/>
                </a:lnSpc>
              </a:pPr>
              <a:endParaRPr lang="en-US" sz="1900" spc="-19" dirty="0">
                <a:solidFill>
                  <a:srgbClr val="000000"/>
                </a:solidFill>
                <a:latin typeface="Graphik Regular" panose="020B0503030202060203" pitchFamily="34" charset="0"/>
              </a:endParaRPr>
            </a:p>
          </p:txBody>
        </p:sp>
        <p:sp>
          <p:nvSpPr>
            <p:cNvPr id="25" name="TextBox 16">
              <a:extLst>
                <a:ext uri="{FF2B5EF4-FFF2-40B4-BE49-F238E27FC236}">
                  <a16:creationId xmlns:a16="http://schemas.microsoft.com/office/drawing/2014/main" id="{E1CF9388-A25B-45EF-AAD4-73FE2BA72053}"/>
                </a:ext>
              </a:extLst>
            </p:cNvPr>
            <p:cNvSpPr txBox="1"/>
            <p:nvPr/>
          </p:nvSpPr>
          <p:spPr>
            <a:xfrm>
              <a:off x="0" y="-47625"/>
              <a:ext cx="7569956" cy="451705"/>
            </a:xfrm>
            <a:prstGeom prst="rect">
              <a:avLst/>
            </a:prstGeom>
          </p:spPr>
          <p:txBody>
            <a:bodyPr lIns="0" tIns="0" rIns="0" bIns="0" rtlCol="0" anchor="t">
              <a:spAutoFit/>
            </a:bodyPr>
            <a:lstStyle/>
            <a:p>
              <a:pPr>
                <a:lnSpc>
                  <a:spcPts val="2940"/>
                </a:lnSpc>
              </a:pPr>
              <a:endParaRPr lang="en-US" sz="2100" spc="-21" dirty="0">
                <a:solidFill>
                  <a:srgbClr val="000000"/>
                </a:solidFill>
                <a:latin typeface="Graphik Regular" panose="020B0503030202060203" pitchFamily="34" charset="0"/>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TextBox 2"/>
          <p:cNvSpPr txBox="1"/>
          <p:nvPr/>
        </p:nvSpPr>
        <p:spPr>
          <a:xfrm>
            <a:off x="5421913" y="5552246"/>
            <a:ext cx="5385738" cy="412292"/>
          </a:xfrm>
          <a:prstGeom prst="rect">
            <a:avLst/>
          </a:prstGeom>
        </p:spPr>
        <p:txBody>
          <a:bodyPr lIns="0" tIns="0" rIns="0" bIns="0" rtlCol="0" anchor="t">
            <a:spAutoFit/>
          </a:bodyPr>
          <a:lstStyle/>
          <a:p>
            <a:pPr>
              <a:lnSpc>
                <a:spcPts val="3640"/>
              </a:lnSpc>
            </a:pPr>
            <a:r>
              <a:rPr lang="en-US" sz="2600" spc="-26" dirty="0">
                <a:solidFill>
                  <a:srgbClr val="FFFFFF"/>
                </a:solidFill>
                <a:latin typeface="Bahnschrift" panose="020B0502040204020203" pitchFamily="34" charset="0"/>
              </a:rPr>
              <a:t>ANY QUESTIONS?</a:t>
            </a:r>
          </a:p>
        </p:txBody>
      </p:sp>
      <p:grpSp>
        <p:nvGrpSpPr>
          <p:cNvPr id="3" name="Group 3"/>
          <p:cNvGrpSpPr/>
          <p:nvPr/>
        </p:nvGrpSpPr>
        <p:grpSpPr>
          <a:xfrm>
            <a:off x="728428" y="3599225"/>
            <a:ext cx="3546595" cy="3371248"/>
            <a:chOff x="0" y="0"/>
            <a:chExt cx="4728794" cy="4494997"/>
          </a:xfrm>
        </p:grpSpPr>
        <p:grpSp>
          <p:nvGrpSpPr>
            <p:cNvPr id="4" name="Group 4"/>
            <p:cNvGrpSpPr>
              <a:grpSpLocks noChangeAspect="1"/>
            </p:cNvGrpSpPr>
            <p:nvPr/>
          </p:nvGrpSpPr>
          <p:grpSpPr>
            <a:xfrm>
              <a:off x="782946" y="549149"/>
              <a:ext cx="3945848" cy="3945848"/>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chemeClr val="bg1"/>
              </a:solidFill>
            </p:spPr>
          </p:sp>
        </p:grpSp>
        <p:pic>
          <p:nvPicPr>
            <p:cNvPr id="6" name="Picture 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rot="-5115457">
              <a:off x="160550" y="152500"/>
              <a:ext cx="3945848" cy="3954260"/>
            </a:xfrm>
            <a:prstGeom prst="rect">
              <a:avLst/>
            </a:prstGeom>
          </p:spPr>
        </p:pic>
      </p:grpSp>
      <p:sp>
        <p:nvSpPr>
          <p:cNvPr id="7" name="TextBox 7"/>
          <p:cNvSpPr txBox="1"/>
          <p:nvPr/>
        </p:nvSpPr>
        <p:spPr>
          <a:xfrm>
            <a:off x="4669076" y="4178375"/>
            <a:ext cx="5729829"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Bahnschrift" panose="020B0502040204020203" pitchFamily="34" charset="0"/>
              </a:rPr>
              <a:t>Thank you!</a:t>
            </a:r>
          </a:p>
        </p:txBody>
      </p:sp>
      <p:grpSp>
        <p:nvGrpSpPr>
          <p:cNvPr id="8" name="Group 8"/>
          <p:cNvGrpSpPr/>
          <p:nvPr/>
        </p:nvGrpSpPr>
        <p:grpSpPr>
          <a:xfrm>
            <a:off x="517113" y="-1140306"/>
            <a:ext cx="17253775" cy="2017079"/>
            <a:chOff x="0" y="0"/>
            <a:chExt cx="23005033" cy="2689439"/>
          </a:xfrm>
        </p:grpSpPr>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13" name="Picture 1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4" name="Picture 14"/>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5" name="Picture 1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grpSp>
        <p:nvGrpSpPr>
          <p:cNvPr id="16" name="Group 16"/>
          <p:cNvGrpSpPr/>
          <p:nvPr/>
        </p:nvGrpSpPr>
        <p:grpSpPr>
          <a:xfrm>
            <a:off x="517113" y="9394369"/>
            <a:ext cx="17253775" cy="2017079"/>
            <a:chOff x="0" y="0"/>
            <a:chExt cx="23005033" cy="2689439"/>
          </a:xfrm>
        </p:grpSpPr>
        <p:pic>
          <p:nvPicPr>
            <p:cNvPr id="17" name="Picture 1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20" name="Picture 2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21" name="Picture 2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22" name="Picture 2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23" name="Picture 2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921591" y="3285301"/>
            <a:ext cx="8673443" cy="3762839"/>
            <a:chOff x="0" y="0"/>
            <a:chExt cx="11564591" cy="5017118"/>
          </a:xfrm>
        </p:grpSpPr>
        <p:sp>
          <p:nvSpPr>
            <p:cNvPr id="3" name="TextBox 3"/>
            <p:cNvSpPr txBox="1"/>
            <p:nvPr/>
          </p:nvSpPr>
          <p:spPr>
            <a:xfrm>
              <a:off x="0" y="0"/>
              <a:ext cx="11564591" cy="1641474"/>
            </a:xfrm>
            <a:prstGeom prst="rect">
              <a:avLst/>
            </a:prstGeom>
          </p:spPr>
          <p:txBody>
            <a:bodyPr lIns="0" tIns="0" rIns="0" bIns="0" rtlCol="0" anchor="t">
              <a:spAutoFit/>
            </a:bodyPr>
            <a:lstStyle/>
            <a:p>
              <a:pPr>
                <a:lnSpc>
                  <a:spcPts val="9600"/>
                </a:lnSpc>
              </a:pPr>
              <a:r>
                <a:rPr lang="en-US" sz="8000" spc="-80" dirty="0">
                  <a:solidFill>
                    <a:srgbClr val="000000"/>
                  </a:solidFill>
                  <a:latin typeface="Graphik Regular" panose="020B0503030202060203"/>
                </a:rPr>
                <a:t>Today's</a:t>
              </a:r>
              <a:r>
                <a:rPr lang="en-US" sz="8000" spc="-80" dirty="0">
                  <a:solidFill>
                    <a:srgbClr val="000000"/>
                  </a:solidFill>
                  <a:latin typeface="Graphik Regular" panose="020B0503030202060203" pitchFamily="34" charset="0"/>
                </a:rPr>
                <a:t> agenda</a:t>
              </a:r>
            </a:p>
          </p:txBody>
        </p:sp>
        <p:sp>
          <p:nvSpPr>
            <p:cNvPr id="4" name="TextBox 4"/>
            <p:cNvSpPr txBox="1"/>
            <p:nvPr/>
          </p:nvSpPr>
          <p:spPr>
            <a:xfrm>
              <a:off x="0" y="2298167"/>
              <a:ext cx="11564591" cy="2718951"/>
            </a:xfrm>
            <a:prstGeom prst="rect">
              <a:avLst/>
            </a:prstGeom>
          </p:spPr>
          <p:txBody>
            <a:bodyPr lIns="0" tIns="0" rIns="0" bIns="0" rtlCol="0" anchor="t">
              <a:spAutoFit/>
            </a:bodyPr>
            <a:lstStyle/>
            <a:p>
              <a:pPr marL="342900" indent="-342900">
                <a:lnSpc>
                  <a:spcPts val="2660"/>
                </a:lnSpc>
                <a:buFont typeface="Arial" panose="020B0604020202020204" pitchFamily="34" charset="0"/>
                <a:buChar char="•"/>
              </a:pPr>
              <a:r>
                <a:rPr lang="en-US" sz="1900" spc="-19" dirty="0">
                  <a:solidFill>
                    <a:srgbClr val="000000"/>
                  </a:solidFill>
                  <a:latin typeface="Bahnschrift" panose="020B0502040204020203" pitchFamily="34" charset="0"/>
                </a:rPr>
                <a:t>Project recap</a:t>
              </a:r>
            </a:p>
            <a:p>
              <a:pPr marL="342900" indent="-342900">
                <a:lnSpc>
                  <a:spcPts val="2660"/>
                </a:lnSpc>
                <a:buFont typeface="Arial" panose="020B0604020202020204" pitchFamily="34" charset="0"/>
                <a:buChar char="•"/>
              </a:pPr>
              <a:r>
                <a:rPr lang="en-US" sz="1900" spc="-19" dirty="0">
                  <a:solidFill>
                    <a:srgbClr val="000000"/>
                  </a:solidFill>
                  <a:latin typeface="Bahnschrift" panose="020B0502040204020203" pitchFamily="34" charset="0"/>
                </a:rPr>
                <a:t>Problem</a:t>
              </a:r>
            </a:p>
            <a:p>
              <a:pPr marL="342900" indent="-342900">
                <a:lnSpc>
                  <a:spcPts val="2660"/>
                </a:lnSpc>
                <a:buFont typeface="Arial" panose="020B0604020202020204" pitchFamily="34" charset="0"/>
                <a:buChar char="•"/>
              </a:pPr>
              <a:r>
                <a:rPr lang="en-US" sz="1900" spc="-19" dirty="0">
                  <a:solidFill>
                    <a:srgbClr val="000000"/>
                  </a:solidFill>
                  <a:latin typeface="Bahnschrift" panose="020B0502040204020203" pitchFamily="34" charset="0"/>
                </a:rPr>
                <a:t>The Analytics team</a:t>
              </a:r>
            </a:p>
            <a:p>
              <a:pPr marL="342900" indent="-342900">
                <a:lnSpc>
                  <a:spcPts val="2660"/>
                </a:lnSpc>
                <a:buFont typeface="Arial" panose="020B0604020202020204" pitchFamily="34" charset="0"/>
                <a:buChar char="•"/>
              </a:pPr>
              <a:r>
                <a:rPr lang="en-US" sz="1900" spc="-19" dirty="0">
                  <a:solidFill>
                    <a:srgbClr val="000000"/>
                  </a:solidFill>
                  <a:latin typeface="Bahnschrift" panose="020B0502040204020203" pitchFamily="34" charset="0"/>
                </a:rPr>
                <a:t>Process</a:t>
              </a:r>
            </a:p>
            <a:p>
              <a:pPr marL="342900" indent="-342900">
                <a:lnSpc>
                  <a:spcPts val="2660"/>
                </a:lnSpc>
                <a:buFont typeface="Arial" panose="020B0604020202020204" pitchFamily="34" charset="0"/>
                <a:buChar char="•"/>
              </a:pPr>
              <a:r>
                <a:rPr lang="en-US" sz="1900" spc="-19" dirty="0">
                  <a:solidFill>
                    <a:srgbClr val="000000"/>
                  </a:solidFill>
                  <a:latin typeface="Bahnschrift" panose="020B0502040204020203" pitchFamily="34" charset="0"/>
                </a:rPr>
                <a:t>Insights</a:t>
              </a:r>
            </a:p>
            <a:p>
              <a:pPr marL="342900" indent="-342900">
                <a:lnSpc>
                  <a:spcPts val="2660"/>
                </a:lnSpc>
                <a:buFont typeface="Arial" panose="020B0604020202020204" pitchFamily="34" charset="0"/>
                <a:buChar char="•"/>
              </a:pPr>
              <a:r>
                <a:rPr lang="en-US" sz="1900" spc="-19" dirty="0">
                  <a:solidFill>
                    <a:srgbClr val="000000"/>
                  </a:solidFill>
                  <a:latin typeface="Bahnschrift" panose="020B0502040204020203" pitchFamily="34" charset="0"/>
                </a:rPr>
                <a:t>Summary</a:t>
              </a:r>
            </a:p>
          </p:txBody>
        </p:sp>
      </p:grpSp>
      <p:grpSp>
        <p:nvGrpSpPr>
          <p:cNvPr id="5" name="Group 5"/>
          <p:cNvGrpSpPr/>
          <p:nvPr/>
        </p:nvGrpSpPr>
        <p:grpSpPr>
          <a:xfrm>
            <a:off x="15307242" y="-1685151"/>
            <a:ext cx="3545508" cy="3370302"/>
            <a:chOff x="0" y="0"/>
            <a:chExt cx="4727344" cy="4493736"/>
          </a:xfrm>
        </p:grpSpPr>
        <p:grpSp>
          <p:nvGrpSpPr>
            <p:cNvPr id="6" name="Group 6"/>
            <p:cNvGrpSpPr>
              <a:grpSpLocks noChangeAspect="1"/>
            </p:cNvGrpSpPr>
            <p:nvPr/>
          </p:nvGrpSpPr>
          <p:grpSpPr>
            <a:xfrm>
              <a:off x="644072" y="410464"/>
              <a:ext cx="4083272" cy="4083272"/>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8" name="Picture 8"/>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9" name="Group 9"/>
          <p:cNvGrpSpPr/>
          <p:nvPr/>
        </p:nvGrpSpPr>
        <p:grpSpPr>
          <a:xfrm>
            <a:off x="13610070" y="3458349"/>
            <a:ext cx="3545508" cy="3370302"/>
            <a:chOff x="0" y="0"/>
            <a:chExt cx="4727344" cy="4493736"/>
          </a:xfrm>
        </p:grpSpPr>
        <p:grpSp>
          <p:nvGrpSpPr>
            <p:cNvPr id="10" name="Group 10"/>
            <p:cNvGrpSpPr>
              <a:grpSpLocks noChangeAspect="1"/>
            </p:cNvGrpSpPr>
            <p:nvPr/>
          </p:nvGrpSpPr>
          <p:grpSpPr>
            <a:xfrm>
              <a:off x="644072" y="410464"/>
              <a:ext cx="4083272" cy="4083272"/>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2" name="Picture 1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3" name="Group 13"/>
          <p:cNvGrpSpPr/>
          <p:nvPr/>
        </p:nvGrpSpPr>
        <p:grpSpPr>
          <a:xfrm>
            <a:off x="11912898" y="8601849"/>
            <a:ext cx="3545508" cy="3370302"/>
            <a:chOff x="0" y="0"/>
            <a:chExt cx="4727344" cy="4493736"/>
          </a:xfrm>
        </p:grpSpPr>
        <p:grpSp>
          <p:nvGrpSpPr>
            <p:cNvPr id="14" name="Group 14"/>
            <p:cNvGrpSpPr>
              <a:grpSpLocks noChangeAspect="1"/>
            </p:cNvGrpSpPr>
            <p:nvPr/>
          </p:nvGrpSpPr>
          <p:grpSpPr>
            <a:xfrm>
              <a:off x="644072" y="410464"/>
              <a:ext cx="4083272" cy="408327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6" name="Picture 1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7" name="Group 17"/>
          <p:cNvGrpSpPr/>
          <p:nvPr/>
        </p:nvGrpSpPr>
        <p:grpSpPr>
          <a:xfrm>
            <a:off x="-927557" y="406153"/>
            <a:ext cx="2253799" cy="9474693"/>
            <a:chOff x="0" y="0"/>
            <a:chExt cx="3005065" cy="12632924"/>
          </a:xfrm>
        </p:grpSpPr>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20" name="Picture 2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21" name="Picture 2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517113" y="584601"/>
            <a:ext cx="17253775" cy="9117799"/>
            <a:chOff x="0" y="0"/>
            <a:chExt cx="23005033" cy="12157065"/>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3155875"/>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6311751"/>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9467626"/>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3155875"/>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6311751"/>
              <a:ext cx="2891870" cy="2689439"/>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9467626"/>
              <a:ext cx="2891870" cy="2689439"/>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3155875"/>
              <a:ext cx="2891870" cy="2689439"/>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6311751"/>
              <a:ext cx="2891870" cy="2689439"/>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9467626"/>
              <a:ext cx="2891870" cy="2689439"/>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3155875"/>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6311751"/>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9467626"/>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3155875"/>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6311751"/>
              <a:ext cx="2891870" cy="2689439"/>
            </a:xfrm>
            <a:prstGeom prst="rect">
              <a:avLst/>
            </a:prstGeom>
          </p:spPr>
        </p:pic>
        <p:pic>
          <p:nvPicPr>
            <p:cNvPr id="22" name="Picture 2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9467626"/>
              <a:ext cx="2891870" cy="2689439"/>
            </a:xfrm>
            <a:prstGeom prst="rect">
              <a:avLst/>
            </a:prstGeom>
          </p:spPr>
        </p:pic>
        <p:pic>
          <p:nvPicPr>
            <p:cNvPr id="23" name="Picture 2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4" name="Picture 2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3155875"/>
              <a:ext cx="2891870" cy="2689439"/>
            </a:xfrm>
            <a:prstGeom prst="rect">
              <a:avLst/>
            </a:prstGeom>
          </p:spPr>
        </p:pic>
        <p:pic>
          <p:nvPicPr>
            <p:cNvPr id="25" name="Picture 2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6311751"/>
              <a:ext cx="2891870" cy="2689439"/>
            </a:xfrm>
            <a:prstGeom prst="rect">
              <a:avLst/>
            </a:prstGeom>
          </p:spPr>
        </p:pic>
        <p:pic>
          <p:nvPicPr>
            <p:cNvPr id="26" name="Picture 2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9467626"/>
              <a:ext cx="2891870" cy="2689439"/>
            </a:xfrm>
            <a:prstGeom prst="rect">
              <a:avLst/>
            </a:prstGeom>
          </p:spPr>
        </p:pic>
        <p:pic>
          <p:nvPicPr>
            <p:cNvPr id="27" name="Picture 2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pic>
          <p:nvPicPr>
            <p:cNvPr id="28" name="Picture 2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155875"/>
              <a:ext cx="2891870" cy="2689439"/>
            </a:xfrm>
            <a:prstGeom prst="rect">
              <a:avLst/>
            </a:prstGeom>
          </p:spPr>
        </p:pic>
        <p:pic>
          <p:nvPicPr>
            <p:cNvPr id="29" name="Picture 2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311751"/>
              <a:ext cx="2891870" cy="2689439"/>
            </a:xfrm>
            <a:prstGeom prst="rect">
              <a:avLst/>
            </a:prstGeom>
          </p:spPr>
        </p:pic>
        <p:pic>
          <p:nvPicPr>
            <p:cNvPr id="30" name="Picture 3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467626"/>
              <a:ext cx="2891870" cy="2689439"/>
            </a:xfrm>
            <a:prstGeom prst="rect">
              <a:avLst/>
            </a:prstGeom>
          </p:spPr>
        </p:pic>
      </p:grpSp>
      <p:sp>
        <p:nvSpPr>
          <p:cNvPr id="31" name="AutoShape 31"/>
          <p:cNvSpPr/>
          <p:nvPr/>
        </p:nvSpPr>
        <p:spPr>
          <a:xfrm>
            <a:off x="4946896" y="2005584"/>
            <a:ext cx="11342283" cy="6275832"/>
          </a:xfrm>
          <a:prstGeom prst="rect">
            <a:avLst/>
          </a:prstGeom>
          <a:solidFill>
            <a:schemeClr val="bg1"/>
          </a:solidFill>
        </p:spPr>
      </p:sp>
      <p:pic>
        <p:nvPicPr>
          <p:cNvPr id="32" name="Picture 3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10799999">
            <a:off x="1983048" y="1909668"/>
            <a:ext cx="6453903" cy="6467663"/>
          </a:xfrm>
          <a:prstGeom prst="rect">
            <a:avLst/>
          </a:prstGeom>
        </p:spPr>
      </p:pic>
      <p:sp>
        <p:nvSpPr>
          <p:cNvPr id="33" name="TextBox 33"/>
          <p:cNvSpPr txBox="1"/>
          <p:nvPr/>
        </p:nvSpPr>
        <p:spPr>
          <a:xfrm>
            <a:off x="2969013" y="3935700"/>
            <a:ext cx="4481973" cy="2462213"/>
          </a:xfrm>
          <a:prstGeom prst="rect">
            <a:avLst/>
          </a:prstGeom>
        </p:spPr>
        <p:txBody>
          <a:bodyPr lIns="0" tIns="0" rIns="0" bIns="0" rtlCol="0" anchor="t">
            <a:spAutoFit/>
          </a:bodyPr>
          <a:lstStyle/>
          <a:p>
            <a:pPr algn="ctr">
              <a:lnSpc>
                <a:spcPts val="9600"/>
              </a:lnSpc>
            </a:pPr>
            <a:r>
              <a:rPr lang="en-US" sz="8000" spc="-80" dirty="0">
                <a:solidFill>
                  <a:srgbClr val="FFFFFF"/>
                </a:solidFill>
                <a:latin typeface="Bahnschrift" panose="020B0502040204020203" pitchFamily="34" charset="0"/>
              </a:rPr>
              <a:t>Project Recap</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8195696"/>
            <a:ext cx="3545508" cy="3370302"/>
            <a:chOff x="0" y="0"/>
            <a:chExt cx="4727344" cy="4493736"/>
          </a:xfrm>
        </p:grpSpPr>
        <p:grpSp>
          <p:nvGrpSpPr>
            <p:cNvPr id="3" name="Group 3"/>
            <p:cNvGrpSpPr>
              <a:grpSpLocks noChangeAspect="1"/>
            </p:cNvGrpSpPr>
            <p:nvPr/>
          </p:nvGrpSpPr>
          <p:grpSpPr>
            <a:xfrm>
              <a:off x="644072" y="410464"/>
              <a:ext cx="4083272" cy="4083272"/>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5" name="Picture 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sp>
        <p:nvSpPr>
          <p:cNvPr id="6" name="AutoShape 6"/>
          <p:cNvSpPr/>
          <p:nvPr/>
        </p:nvSpPr>
        <p:spPr>
          <a:xfrm>
            <a:off x="0" y="0"/>
            <a:ext cx="9964482" cy="10287000"/>
          </a:xfrm>
          <a:prstGeom prst="rect">
            <a:avLst/>
          </a:prstGeom>
          <a:solidFill>
            <a:srgbClr val="A100FF"/>
          </a:solidFill>
          <a:ln>
            <a:solidFill>
              <a:srgbClr val="A100FF"/>
            </a:solidFill>
          </a:ln>
        </p:spPr>
        <p:txBody>
          <a:bodyPr/>
          <a:lstStyle/>
          <a:p>
            <a:endParaRPr lang="en-AU" dirty="0"/>
          </a:p>
        </p:txBody>
      </p:sp>
      <p:grpSp>
        <p:nvGrpSpPr>
          <p:cNvPr id="7" name="Group 7"/>
          <p:cNvGrpSpPr/>
          <p:nvPr/>
        </p:nvGrpSpPr>
        <p:grpSpPr>
          <a:xfrm>
            <a:off x="-146279" y="406153"/>
            <a:ext cx="2253799" cy="9474693"/>
            <a:chOff x="0" y="0"/>
            <a:chExt cx="3005065" cy="12632924"/>
          </a:xfrm>
        </p:grpSpPr>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grpSp>
        <p:nvGrpSpPr>
          <p:cNvPr id="12" name="Group 12"/>
          <p:cNvGrpSpPr/>
          <p:nvPr/>
        </p:nvGrpSpPr>
        <p:grpSpPr>
          <a:xfrm>
            <a:off x="1298688" y="1464558"/>
            <a:ext cx="3438614" cy="3297100"/>
            <a:chOff x="0" y="154662"/>
            <a:chExt cx="4584818" cy="4396135"/>
          </a:xfrm>
        </p:grpSpPr>
        <p:grpSp>
          <p:nvGrpSpPr>
            <p:cNvPr id="13" name="Group 13"/>
            <p:cNvGrpSpPr>
              <a:grpSpLocks noChangeAspect="1"/>
            </p:cNvGrpSpPr>
            <p:nvPr/>
          </p:nvGrpSpPr>
          <p:grpSpPr>
            <a:xfrm>
              <a:off x="0" y="656398"/>
              <a:ext cx="3894399" cy="3894399"/>
              <a:chOff x="0" y="0"/>
              <a:chExt cx="6350000" cy="6350000"/>
            </a:xfrm>
          </p:grpSpPr>
          <p:sp>
            <p:nvSpPr>
              <p:cNvPr id="14" name="Freeform 1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963488"/>
              </a:solidFill>
            </p:spPr>
            <p:txBody>
              <a:bodyPr/>
              <a:lstStyle/>
              <a:p>
                <a:endParaRPr lang="en-AU" dirty="0"/>
              </a:p>
            </p:txBody>
          </p:sp>
        </p:grpSp>
        <p:pic>
          <p:nvPicPr>
            <p:cNvPr id="15" name="Picture 15"/>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b="321"/>
            <a:stretch>
              <a:fillRect/>
            </a:stretch>
          </p:blipFill>
          <p:spPr>
            <a:xfrm rot="16484543">
              <a:off x="686267" y="150511"/>
              <a:ext cx="3894400" cy="3902702"/>
            </a:xfrm>
            <a:prstGeom prst="rect">
              <a:avLst/>
            </a:prstGeom>
          </p:spPr>
        </p:pic>
      </p:grpSp>
      <p:grpSp>
        <p:nvGrpSpPr>
          <p:cNvPr id="16" name="Group 16"/>
          <p:cNvGrpSpPr/>
          <p:nvPr/>
        </p:nvGrpSpPr>
        <p:grpSpPr>
          <a:xfrm>
            <a:off x="15986267" y="-1061348"/>
            <a:ext cx="3545508" cy="3370302"/>
            <a:chOff x="0" y="0"/>
            <a:chExt cx="4727344" cy="4493736"/>
          </a:xfrm>
        </p:grpSpPr>
        <p:grpSp>
          <p:nvGrpSpPr>
            <p:cNvPr id="17" name="Group 17"/>
            <p:cNvGrpSpPr>
              <a:grpSpLocks noChangeAspect="1"/>
            </p:cNvGrpSpPr>
            <p:nvPr/>
          </p:nvGrpSpPr>
          <p:grpSpPr>
            <a:xfrm>
              <a:off x="644072" y="410464"/>
              <a:ext cx="4083272" cy="4083272"/>
              <a:chOff x="0" y="0"/>
              <a:chExt cx="6350000" cy="6350000"/>
            </a:xfrm>
          </p:grpSpPr>
          <p:sp>
            <p:nvSpPr>
              <p:cNvPr id="18" name="Freeform 18"/>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9" name="Picture 1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pic>
        <p:nvPicPr>
          <p:cNvPr id="20" name="Picture 20"/>
          <p:cNvPicPr>
            <a:picLocks noChangeAspect="1"/>
          </p:cNvPicPr>
          <p:nvPr/>
        </p:nvPicPr>
        <p:blipFill>
          <a:blip r:embed="rId9"/>
          <a:srcRect l="24693" r="24693"/>
          <a:stretch>
            <a:fillRect/>
          </a:stretch>
        </p:blipFill>
        <p:spPr>
          <a:xfrm>
            <a:off x="11007484" y="1028700"/>
            <a:ext cx="6251816" cy="8229600"/>
          </a:xfrm>
          <a:prstGeom prst="rect">
            <a:avLst/>
          </a:prstGeom>
        </p:spPr>
      </p:pic>
      <p:sp>
        <p:nvSpPr>
          <p:cNvPr id="21" name="TextBox 21"/>
          <p:cNvSpPr txBox="1"/>
          <p:nvPr/>
        </p:nvSpPr>
        <p:spPr>
          <a:xfrm>
            <a:off x="3069738" y="2308953"/>
            <a:ext cx="5786869" cy="1231106"/>
          </a:xfrm>
          <a:prstGeom prst="rect">
            <a:avLst/>
          </a:prstGeom>
        </p:spPr>
        <p:txBody>
          <a:bodyPr lIns="0" tIns="0" rIns="0" bIns="0" rtlCol="0" anchor="t">
            <a:spAutoFit/>
          </a:bodyPr>
          <a:lstStyle/>
          <a:p>
            <a:pPr>
              <a:lnSpc>
                <a:spcPts val="9600"/>
              </a:lnSpc>
            </a:pPr>
            <a:r>
              <a:rPr lang="en-US" sz="8000" spc="-80" dirty="0">
                <a:solidFill>
                  <a:srgbClr val="FFFFFF"/>
                </a:solidFill>
                <a:latin typeface="Bahnschrift" panose="020B0502040204020203" pitchFamily="34" charset="0"/>
              </a:rPr>
              <a:t>Problem</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06723" y="406153"/>
            <a:ext cx="9939843" cy="9474693"/>
            <a:chOff x="0" y="0"/>
            <a:chExt cx="13253124"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0"/>
              <a:ext cx="3005065"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0"/>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9838214"/>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0"/>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3279405"/>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6558809"/>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9838214"/>
              <a:ext cx="3005065" cy="2794710"/>
            </a:xfrm>
            <a:prstGeom prst="rect">
              <a:avLst/>
            </a:prstGeom>
          </p:spPr>
        </p:pic>
      </p:grpSp>
      <p:sp>
        <p:nvSpPr>
          <p:cNvPr id="15" name="AutoShape 15"/>
          <p:cNvSpPr/>
          <p:nvPr/>
        </p:nvSpPr>
        <p:spPr>
          <a:xfrm>
            <a:off x="2110745" y="1825527"/>
            <a:ext cx="6750815" cy="6635945"/>
          </a:xfrm>
          <a:prstGeom prst="rect">
            <a:avLst/>
          </a:prstGeom>
          <a:solidFill>
            <a:srgbClr val="FFFFFF"/>
          </a:solidFill>
        </p:spPr>
      </p:sp>
      <p:grpSp>
        <p:nvGrpSpPr>
          <p:cNvPr id="16" name="Group 16"/>
          <p:cNvGrpSpPr>
            <a:grpSpLocks noChangeAspect="1"/>
          </p:cNvGrpSpPr>
          <p:nvPr/>
        </p:nvGrpSpPr>
        <p:grpSpPr>
          <a:xfrm>
            <a:off x="11825797" y="1270731"/>
            <a:ext cx="2085137" cy="2085137"/>
            <a:chOff x="0" y="0"/>
            <a:chExt cx="6350000" cy="6350000"/>
          </a:xfrm>
        </p:grpSpPr>
        <p:sp>
          <p:nvSpPr>
            <p:cNvPr id="17" name="Freeform 1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grpSp>
        <p:nvGrpSpPr>
          <p:cNvPr id="18" name="Group 18"/>
          <p:cNvGrpSpPr>
            <a:grpSpLocks noChangeAspect="1"/>
          </p:cNvGrpSpPr>
          <p:nvPr/>
        </p:nvGrpSpPr>
        <p:grpSpPr>
          <a:xfrm>
            <a:off x="11419219" y="1028700"/>
            <a:ext cx="2174041" cy="2165548"/>
            <a:chOff x="0" y="0"/>
            <a:chExt cx="6502400" cy="6477000"/>
          </a:xfrm>
        </p:grpSpPr>
        <p:sp>
          <p:nvSpPr>
            <p:cNvPr id="19" name="Freeform 19"/>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5"/>
              <a:stretch>
                <a:fillRect l="-136837" t="-28774" r="-84967" b="-86469"/>
              </a:stretch>
            </a:blipFill>
            <a:ln>
              <a:solidFill>
                <a:srgbClr val="00BAFF"/>
              </a:solidFill>
            </a:ln>
          </p:spPr>
          <p:txBody>
            <a:bodyPr/>
            <a:lstStyle/>
            <a:p>
              <a:endParaRPr lang="en-AU" dirty="0"/>
            </a:p>
          </p:txBody>
        </p:sp>
        <p:sp>
          <p:nvSpPr>
            <p:cNvPr id="20" name="Freeform 20"/>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grpSp>
        <p:nvGrpSpPr>
          <p:cNvPr id="21" name="Group 21"/>
          <p:cNvGrpSpPr>
            <a:grpSpLocks noChangeAspect="1"/>
          </p:cNvGrpSpPr>
          <p:nvPr/>
        </p:nvGrpSpPr>
        <p:grpSpPr>
          <a:xfrm>
            <a:off x="11825797" y="4221947"/>
            <a:ext cx="2085137" cy="2085137"/>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3" name="Group 23"/>
          <p:cNvGrpSpPr>
            <a:grpSpLocks noChangeAspect="1"/>
          </p:cNvGrpSpPr>
          <p:nvPr/>
        </p:nvGrpSpPr>
        <p:grpSpPr>
          <a:xfrm>
            <a:off x="11411515" y="4002073"/>
            <a:ext cx="2187334" cy="2123082"/>
            <a:chOff x="-23042" y="66269"/>
            <a:chExt cx="6542158" cy="6349987"/>
          </a:xfrm>
        </p:grpSpPr>
        <p:sp>
          <p:nvSpPr>
            <p:cNvPr id="24" name="Freeform 24"/>
            <p:cNvSpPr/>
            <p:nvPr/>
          </p:nvSpPr>
          <p:spPr>
            <a:xfrm>
              <a:off x="-23042" y="119185"/>
              <a:ext cx="6542158"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6"/>
              <a:stretch>
                <a:fillRect l="-162891" t="-16684" r="-160683" b="-166629"/>
              </a:stretch>
            </a:blipFill>
            <a:ln>
              <a:solidFill>
                <a:srgbClr val="00BAFF"/>
              </a:solidFill>
            </a:ln>
          </p:spPr>
        </p:sp>
        <p:sp>
          <p:nvSpPr>
            <p:cNvPr id="25" name="Freeform 25"/>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grpSp>
        <p:nvGrpSpPr>
          <p:cNvPr id="26" name="Group 26"/>
          <p:cNvGrpSpPr>
            <a:grpSpLocks noChangeAspect="1"/>
          </p:cNvGrpSpPr>
          <p:nvPr/>
        </p:nvGrpSpPr>
        <p:grpSpPr>
          <a:xfrm>
            <a:off x="11825797" y="7173163"/>
            <a:ext cx="2085137" cy="2085137"/>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8" name="Group 28"/>
          <p:cNvGrpSpPr>
            <a:grpSpLocks noChangeAspect="1"/>
          </p:cNvGrpSpPr>
          <p:nvPr/>
        </p:nvGrpSpPr>
        <p:grpSpPr>
          <a:xfrm>
            <a:off x="11419219" y="6931132"/>
            <a:ext cx="2174041" cy="2165548"/>
            <a:chOff x="0" y="0"/>
            <a:chExt cx="6502400" cy="6477000"/>
          </a:xfrm>
        </p:grpSpPr>
        <p:sp>
          <p:nvSpPr>
            <p:cNvPr id="29" name="Freeform 29"/>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7"/>
              <a:stretch>
                <a:fillRect l="-164266" t="1917" r="-22903" b="-93994"/>
              </a:stretch>
            </a:blipFill>
            <a:ln>
              <a:solidFill>
                <a:srgbClr val="00BAFF"/>
              </a:solidFill>
            </a:ln>
          </p:spPr>
          <p:txBody>
            <a:bodyPr/>
            <a:lstStyle/>
            <a:p>
              <a:endParaRPr lang="en-AU" dirty="0"/>
            </a:p>
          </p:txBody>
        </p:sp>
        <p:sp>
          <p:nvSpPr>
            <p:cNvPr id="30" name="Freeform 30"/>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sp>
        <p:nvSpPr>
          <p:cNvPr id="31" name="TextBox 31"/>
          <p:cNvSpPr txBox="1"/>
          <p:nvPr/>
        </p:nvSpPr>
        <p:spPr>
          <a:xfrm>
            <a:off x="2670508" y="3331799"/>
            <a:ext cx="5612273" cy="3693319"/>
          </a:xfrm>
          <a:prstGeom prst="rect">
            <a:avLst/>
          </a:prstGeom>
        </p:spPr>
        <p:txBody>
          <a:bodyPr lIns="0" tIns="0" rIns="0" bIns="0" rtlCol="0" anchor="t">
            <a:spAutoFit/>
          </a:bodyPr>
          <a:lstStyle/>
          <a:p>
            <a:pPr algn="ctr">
              <a:lnSpc>
                <a:spcPts val="9600"/>
              </a:lnSpc>
            </a:pPr>
            <a:r>
              <a:rPr lang="en-US" sz="8000" spc="-80" dirty="0">
                <a:solidFill>
                  <a:srgbClr val="000000"/>
                </a:solidFill>
                <a:latin typeface="Bahnschrift" panose="020B0502040204020203" pitchFamily="34" charset="0"/>
              </a:rPr>
              <a:t>The Analytics team</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445296" y="406153"/>
            <a:ext cx="10042534" cy="9474693"/>
            <a:chOff x="0" y="0"/>
            <a:chExt cx="13390046"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r="10232"/>
            <a:stretch>
              <a:fillRect/>
            </a:stretch>
          </p:blipFill>
          <p:spPr>
            <a:xfrm>
              <a:off x="6923321" y="6558809"/>
              <a:ext cx="2697587"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13" name="Group 13"/>
          <p:cNvGrpSpPr/>
          <p:nvPr/>
        </p:nvGrpSpPr>
        <p:grpSpPr>
          <a:xfrm>
            <a:off x="1903391" y="1027892"/>
            <a:ext cx="1854962" cy="1781248"/>
            <a:chOff x="0" y="0"/>
            <a:chExt cx="2473282" cy="2374997"/>
          </a:xfrm>
        </p:grpSpPr>
        <p:grpSp>
          <p:nvGrpSpPr>
            <p:cNvPr id="14" name="Group 14"/>
            <p:cNvGrpSpPr>
              <a:grpSpLocks noChangeAspect="1"/>
            </p:cNvGrpSpPr>
            <p:nvPr/>
          </p:nvGrpSpPr>
          <p:grpSpPr>
            <a:xfrm>
              <a:off x="0" y="342565"/>
              <a:ext cx="2032432" cy="203243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16" name="Picture 1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17" name="Group 17"/>
          <p:cNvGrpSpPr/>
          <p:nvPr/>
        </p:nvGrpSpPr>
        <p:grpSpPr>
          <a:xfrm>
            <a:off x="3758754" y="2639980"/>
            <a:ext cx="1854962" cy="1781248"/>
            <a:chOff x="0" y="0"/>
            <a:chExt cx="2473282" cy="2374997"/>
          </a:xfrm>
        </p:grpSpPr>
        <p:grpSp>
          <p:nvGrpSpPr>
            <p:cNvPr id="18" name="Group 18"/>
            <p:cNvGrpSpPr>
              <a:grpSpLocks noChangeAspect="1"/>
            </p:cNvGrpSpPr>
            <p:nvPr/>
          </p:nvGrpSpPr>
          <p:grpSpPr>
            <a:xfrm>
              <a:off x="0" y="342565"/>
              <a:ext cx="2032432" cy="2032432"/>
              <a:chOff x="0" y="0"/>
              <a:chExt cx="6350000" cy="6350000"/>
            </a:xfrm>
          </p:grpSpPr>
          <p:sp>
            <p:nvSpPr>
              <p:cNvPr id="19" name="Freeform 19"/>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0" name="Picture 20"/>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1" name="Group 21"/>
          <p:cNvGrpSpPr/>
          <p:nvPr/>
        </p:nvGrpSpPr>
        <p:grpSpPr>
          <a:xfrm>
            <a:off x="5614117" y="4252068"/>
            <a:ext cx="1854962" cy="1781248"/>
            <a:chOff x="0" y="0"/>
            <a:chExt cx="2473282" cy="2374997"/>
          </a:xfrm>
        </p:grpSpPr>
        <p:grpSp>
          <p:nvGrpSpPr>
            <p:cNvPr id="22" name="Group 22"/>
            <p:cNvGrpSpPr>
              <a:grpSpLocks noChangeAspect="1"/>
            </p:cNvGrpSpPr>
            <p:nvPr/>
          </p:nvGrpSpPr>
          <p:grpSpPr>
            <a:xfrm>
              <a:off x="0" y="342565"/>
              <a:ext cx="2032432" cy="2032432"/>
              <a:chOff x="0" y="0"/>
              <a:chExt cx="6350000" cy="6350000"/>
            </a:xfrm>
          </p:grpSpPr>
          <p:sp>
            <p:nvSpPr>
              <p:cNvPr id="23" name="Freeform 23"/>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4" name="Picture 2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5" name="Group 25"/>
          <p:cNvGrpSpPr/>
          <p:nvPr/>
        </p:nvGrpSpPr>
        <p:grpSpPr>
          <a:xfrm>
            <a:off x="7469480" y="5864156"/>
            <a:ext cx="1854962" cy="1781248"/>
            <a:chOff x="0" y="0"/>
            <a:chExt cx="2473282" cy="2374997"/>
          </a:xfrm>
        </p:grpSpPr>
        <p:grpSp>
          <p:nvGrpSpPr>
            <p:cNvPr id="26" name="Group 26"/>
            <p:cNvGrpSpPr>
              <a:grpSpLocks noChangeAspect="1"/>
            </p:cNvGrpSpPr>
            <p:nvPr/>
          </p:nvGrpSpPr>
          <p:grpSpPr>
            <a:xfrm>
              <a:off x="0" y="342565"/>
              <a:ext cx="2032432" cy="2032432"/>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8" name="Picture 2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9" name="Group 29"/>
          <p:cNvGrpSpPr/>
          <p:nvPr/>
        </p:nvGrpSpPr>
        <p:grpSpPr>
          <a:xfrm>
            <a:off x="9324843" y="7476244"/>
            <a:ext cx="1854962" cy="1781248"/>
            <a:chOff x="0" y="0"/>
            <a:chExt cx="2473282" cy="2374997"/>
          </a:xfrm>
        </p:grpSpPr>
        <p:grpSp>
          <p:nvGrpSpPr>
            <p:cNvPr id="30" name="Group 30"/>
            <p:cNvGrpSpPr>
              <a:grpSpLocks noChangeAspect="1"/>
            </p:cNvGrpSpPr>
            <p:nvPr/>
          </p:nvGrpSpPr>
          <p:grpSpPr>
            <a:xfrm>
              <a:off x="0" y="342565"/>
              <a:ext cx="2032432" cy="2032432"/>
              <a:chOff x="0" y="0"/>
              <a:chExt cx="6350000" cy="6350000"/>
            </a:xfrm>
          </p:grpSpPr>
          <p:sp>
            <p:nvSpPr>
              <p:cNvPr id="31" name="Freeform 3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32" name="Picture 3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sp>
        <p:nvSpPr>
          <p:cNvPr id="33" name="TextBox 33"/>
          <p:cNvSpPr txBox="1"/>
          <p:nvPr/>
        </p:nvSpPr>
        <p:spPr>
          <a:xfrm>
            <a:off x="10667818" y="1028700"/>
            <a:ext cx="6642545"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Bahnschrift" panose="020B0502040204020203" pitchFamily="34" charset="0"/>
              </a:rPr>
              <a:t>Process</a:t>
            </a:r>
          </a:p>
        </p:txBody>
      </p:sp>
      <p:sp>
        <p:nvSpPr>
          <p:cNvPr id="34" name="TextBox 34"/>
          <p:cNvSpPr txBox="1"/>
          <p:nvPr/>
        </p:nvSpPr>
        <p:spPr>
          <a:xfrm>
            <a:off x="2630944" y="1372359"/>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1</a:t>
            </a:r>
          </a:p>
        </p:txBody>
      </p:sp>
      <p:sp>
        <p:nvSpPr>
          <p:cNvPr id="35" name="TextBox 35"/>
          <p:cNvSpPr txBox="1"/>
          <p:nvPr/>
        </p:nvSpPr>
        <p:spPr>
          <a:xfrm>
            <a:off x="4534646" y="2984043"/>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2</a:t>
            </a:r>
          </a:p>
        </p:txBody>
      </p:sp>
      <p:sp>
        <p:nvSpPr>
          <p:cNvPr id="36" name="TextBox 36"/>
          <p:cNvSpPr txBox="1"/>
          <p:nvPr/>
        </p:nvSpPr>
        <p:spPr>
          <a:xfrm>
            <a:off x="10108223" y="7828620"/>
            <a:ext cx="1229487" cy="950080"/>
          </a:xfrm>
          <a:prstGeom prst="rect">
            <a:avLst/>
          </a:prstGeom>
        </p:spPr>
        <p:txBody>
          <a:bodyPr lIns="0" tIns="0" rIns="0" bIns="0" rtlCol="0" anchor="t">
            <a:spAutoFit/>
          </a:bodyPr>
          <a:lstStyle/>
          <a:p>
            <a:pPr>
              <a:lnSpc>
                <a:spcPts val="7192"/>
              </a:lnSpc>
            </a:pPr>
            <a:r>
              <a:rPr lang="en-US" sz="7192" spc="-640">
                <a:solidFill>
                  <a:srgbClr val="FFFFFF"/>
                </a:solidFill>
                <a:latin typeface="Clear Sans Regular Bold"/>
              </a:rPr>
              <a:t>5</a:t>
            </a:r>
          </a:p>
        </p:txBody>
      </p:sp>
      <p:sp>
        <p:nvSpPr>
          <p:cNvPr id="37" name="TextBox 37"/>
          <p:cNvSpPr txBox="1"/>
          <p:nvPr/>
        </p:nvSpPr>
        <p:spPr>
          <a:xfrm>
            <a:off x="8193880" y="6204766"/>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4</a:t>
            </a:r>
          </a:p>
        </p:txBody>
      </p:sp>
      <p:sp>
        <p:nvSpPr>
          <p:cNvPr id="38" name="TextBox 38"/>
          <p:cNvSpPr txBox="1"/>
          <p:nvPr/>
        </p:nvSpPr>
        <p:spPr>
          <a:xfrm>
            <a:off x="6396750" y="4605252"/>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3</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127159" y="6480806"/>
            <a:ext cx="2972219" cy="881758"/>
          </a:xfrm>
          <a:prstGeom prst="rect">
            <a:avLst/>
          </a:prstGeom>
        </p:spPr>
      </p:pic>
      <p:sp>
        <p:nvSpPr>
          <p:cNvPr id="3" name="TextBox 3"/>
          <p:cNvSpPr txBox="1"/>
          <p:nvPr/>
        </p:nvSpPr>
        <p:spPr>
          <a:xfrm>
            <a:off x="1028700" y="860915"/>
            <a:ext cx="4636129" cy="1231106"/>
          </a:xfrm>
          <a:prstGeom prst="rect">
            <a:avLst/>
          </a:prstGeom>
        </p:spPr>
        <p:txBody>
          <a:bodyPr lIns="0" tIns="0" rIns="0" bIns="0" rtlCol="0" anchor="t">
            <a:spAutoFit/>
          </a:bodyPr>
          <a:lstStyle/>
          <a:p>
            <a:pPr>
              <a:lnSpc>
                <a:spcPts val="9600"/>
              </a:lnSpc>
            </a:pPr>
            <a:r>
              <a:rPr lang="en-US" sz="8000" spc="-80" dirty="0">
                <a:solidFill>
                  <a:srgbClr val="000000"/>
                </a:solidFill>
                <a:latin typeface="Bahnschrift" panose="020B0502040204020203" pitchFamily="34" charset="0"/>
              </a:rPr>
              <a:t>Insights</a:t>
            </a:r>
          </a:p>
        </p:txBody>
      </p:sp>
      <p:grpSp>
        <p:nvGrpSpPr>
          <p:cNvPr id="4" name="Group 4"/>
          <p:cNvGrpSpPr/>
          <p:nvPr/>
        </p:nvGrpSpPr>
        <p:grpSpPr>
          <a:xfrm>
            <a:off x="517112" y="7810500"/>
            <a:ext cx="17253775" cy="2017079"/>
            <a:chOff x="0" y="0"/>
            <a:chExt cx="23005033" cy="2689439"/>
          </a:xfrm>
        </p:grpSpPr>
        <p:pic>
          <p:nvPicPr>
            <p:cNvPr id="5" name="Picture 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6" name="Picture 6"/>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7" name="Picture 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pic>
        <p:nvPicPr>
          <p:cNvPr id="12" name="Picture 1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7272183" y="6480309"/>
            <a:ext cx="2972219" cy="881758"/>
          </a:xfrm>
          <a:prstGeom prst="rect">
            <a:avLst/>
          </a:prstGeom>
        </p:spPr>
      </p:pic>
      <p:pic>
        <p:nvPicPr>
          <p:cNvPr id="13" name="Picture 1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2670342" y="6480309"/>
            <a:ext cx="2972219" cy="88175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3" name="Picture 1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14" name="Group 14"/>
          <p:cNvGrpSpPr/>
          <p:nvPr/>
        </p:nvGrpSpPr>
        <p:grpSpPr>
          <a:xfrm>
            <a:off x="655751" y="-710238"/>
            <a:ext cx="17253775" cy="2017079"/>
            <a:chOff x="0" y="0"/>
            <a:chExt cx="23005033" cy="2689439"/>
          </a:xfrm>
        </p:grpSpPr>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pic>
        <p:nvPicPr>
          <p:cNvPr id="28" name="Picture 27">
            <a:extLst>
              <a:ext uri="{FF2B5EF4-FFF2-40B4-BE49-F238E27FC236}">
                <a16:creationId xmlns:a16="http://schemas.microsoft.com/office/drawing/2014/main" id="{434C1E28-33A1-42D3-82F6-9303E9DA6381}"/>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8426318" y="2352216"/>
            <a:ext cx="9382670" cy="6592220"/>
          </a:xfrm>
          <a:prstGeom prst="rect">
            <a:avLst/>
          </a:prstGeom>
        </p:spPr>
      </p:pic>
      <p:sp>
        <p:nvSpPr>
          <p:cNvPr id="27" name="Rectangle 26">
            <a:extLst>
              <a:ext uri="{FF2B5EF4-FFF2-40B4-BE49-F238E27FC236}">
                <a16:creationId xmlns:a16="http://schemas.microsoft.com/office/drawing/2014/main" id="{BD7CF1A1-F1E6-4622-8DA0-B2C393DC3B11}"/>
              </a:ext>
            </a:extLst>
          </p:cNvPr>
          <p:cNvSpPr/>
          <p:nvPr/>
        </p:nvSpPr>
        <p:spPr>
          <a:xfrm>
            <a:off x="2595592" y="1294929"/>
            <a:ext cx="14202927"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Bahnschrift" panose="020B0502040204020203" pitchFamily="34" charset="0"/>
              </a:rPr>
              <a:t>Top 5 Content Categories by Popularity Score</a:t>
            </a:r>
            <a:endParaRPr lang="en-US" sz="5400" b="0" cap="none" spc="0" dirty="0">
              <a:ln w="0"/>
              <a:solidFill>
                <a:schemeClr val="tx1"/>
              </a:solidFill>
              <a:effectLst>
                <a:outerShdw blurRad="38100" dist="19050" dir="2700000" algn="tl" rotWithShape="0">
                  <a:schemeClr val="dk1">
                    <a:alpha val="40000"/>
                  </a:schemeClr>
                </a:outerShdw>
              </a:effectLst>
              <a:latin typeface="Bahnschrift" panose="020B0502040204020203" pitchFamily="34" charset="0"/>
            </a:endParaRPr>
          </a:p>
        </p:txBody>
      </p:sp>
      <p:sp>
        <p:nvSpPr>
          <p:cNvPr id="29" name="Rectangle 28">
            <a:extLst>
              <a:ext uri="{FF2B5EF4-FFF2-40B4-BE49-F238E27FC236}">
                <a16:creationId xmlns:a16="http://schemas.microsoft.com/office/drawing/2014/main" id="{7DB4EB46-F244-42FA-B136-23EA3FC99961}"/>
              </a:ext>
            </a:extLst>
          </p:cNvPr>
          <p:cNvSpPr/>
          <p:nvPr/>
        </p:nvSpPr>
        <p:spPr>
          <a:xfrm>
            <a:off x="2724116" y="3068736"/>
            <a:ext cx="5702202" cy="4855112"/>
          </a:xfrm>
          <a:prstGeom prst="rect">
            <a:avLst/>
          </a:prstGeom>
          <a:noFill/>
        </p:spPr>
        <p:txBody>
          <a:bodyPr wrap="square" lIns="91440" tIns="45720" rIns="91440" bIns="45720">
            <a:spAutoFit/>
          </a:bodyPr>
          <a:lstStyle/>
          <a:p>
            <a:pPr>
              <a:lnSpc>
                <a:spcPct val="200000"/>
              </a:lnSpc>
            </a:pPr>
            <a:r>
              <a:rPr lang="en-US" sz="3200" b="0" cap="none" spc="0" dirty="0">
                <a:ln w="0"/>
                <a:solidFill>
                  <a:schemeClr val="tx1"/>
                </a:solidFill>
                <a:effectLst>
                  <a:outerShdw blurRad="38100" dist="19050" dir="2700000" algn="tl" rotWithShape="0">
                    <a:schemeClr val="dk1">
                      <a:alpha val="40000"/>
                    </a:schemeClr>
                  </a:outerShdw>
                </a:effectLst>
                <a:latin typeface="Bahnschrift" panose="020B0502040204020203" pitchFamily="34" charset="0"/>
              </a:rPr>
              <a:t>1. Animals			&gt;</a:t>
            </a:r>
            <a:r>
              <a:rPr lang="en-US" sz="2800" b="0" cap="none" spc="0" dirty="0">
                <a:ln w="0"/>
                <a:solidFill>
                  <a:srgbClr val="7030A0"/>
                </a:solidFill>
                <a:effectLst>
                  <a:outerShdw blurRad="38100" dist="19050" dir="2700000" algn="tl" rotWithShape="0">
                    <a:schemeClr val="dk1">
                      <a:alpha val="40000"/>
                    </a:schemeClr>
                  </a:outerShdw>
                </a:effectLst>
                <a:latin typeface="Bahnschrift" panose="020B0502040204020203" pitchFamily="34" charset="0"/>
              </a:rPr>
              <a:t>74K</a:t>
            </a:r>
            <a:endParaRPr lang="en-US" sz="3200" b="0" cap="none" spc="0" dirty="0">
              <a:ln w="0"/>
              <a:solidFill>
                <a:srgbClr val="7030A0"/>
              </a:solidFill>
              <a:effectLst>
                <a:outerShdw blurRad="38100" dist="19050" dir="2700000" algn="tl" rotWithShape="0">
                  <a:schemeClr val="dk1">
                    <a:alpha val="40000"/>
                  </a:schemeClr>
                </a:outerShdw>
              </a:effectLst>
              <a:latin typeface="Bahnschrift" panose="020B0502040204020203" pitchFamily="34" charset="0"/>
            </a:endParaRPr>
          </a:p>
          <a:p>
            <a:pPr>
              <a:lnSpc>
                <a:spcPct val="200000"/>
              </a:lnSpc>
            </a:pPr>
            <a:r>
              <a:rPr lang="en-US" sz="3200" dirty="0">
                <a:ln w="0"/>
                <a:effectLst>
                  <a:outerShdw blurRad="38100" dist="19050" dir="2700000" algn="tl" rotWithShape="0">
                    <a:schemeClr val="dk1">
                      <a:alpha val="40000"/>
                    </a:schemeClr>
                  </a:outerShdw>
                </a:effectLst>
                <a:latin typeface="Bahnschrift" panose="020B0502040204020203" pitchFamily="34" charset="0"/>
              </a:rPr>
              <a:t>2. Science		&gt;</a:t>
            </a:r>
            <a:r>
              <a:rPr lang="en-US" sz="2800" dirty="0">
                <a:ln w="0"/>
                <a:solidFill>
                  <a:srgbClr val="7030A0"/>
                </a:solidFill>
                <a:effectLst>
                  <a:outerShdw blurRad="38100" dist="19050" dir="2700000" algn="tl" rotWithShape="0">
                    <a:schemeClr val="dk1">
                      <a:alpha val="40000"/>
                    </a:schemeClr>
                  </a:outerShdw>
                </a:effectLst>
                <a:latin typeface="Bahnschrift" panose="020B0502040204020203" pitchFamily="34" charset="0"/>
              </a:rPr>
              <a:t>71K</a:t>
            </a:r>
            <a:endParaRPr lang="en-US" sz="3200" dirty="0">
              <a:ln w="0"/>
              <a:solidFill>
                <a:srgbClr val="7030A0"/>
              </a:solidFill>
              <a:effectLst>
                <a:outerShdw blurRad="38100" dist="19050" dir="2700000" algn="tl" rotWithShape="0">
                  <a:schemeClr val="dk1">
                    <a:alpha val="40000"/>
                  </a:schemeClr>
                </a:outerShdw>
              </a:effectLst>
              <a:latin typeface="Bahnschrift" panose="020B0502040204020203" pitchFamily="34" charset="0"/>
            </a:endParaRPr>
          </a:p>
          <a:p>
            <a:pPr>
              <a:lnSpc>
                <a:spcPct val="200000"/>
              </a:lnSpc>
            </a:pPr>
            <a:r>
              <a:rPr lang="en-US" sz="3200" b="0" cap="none" spc="0" dirty="0">
                <a:ln w="0"/>
                <a:solidFill>
                  <a:schemeClr val="tx1"/>
                </a:solidFill>
                <a:effectLst>
                  <a:outerShdw blurRad="38100" dist="19050" dir="2700000" algn="tl" rotWithShape="0">
                    <a:schemeClr val="dk1">
                      <a:alpha val="40000"/>
                    </a:schemeClr>
                  </a:outerShdw>
                </a:effectLst>
                <a:latin typeface="Bahnschrift" panose="020B0502040204020203" pitchFamily="34" charset="0"/>
              </a:rPr>
              <a:t>3. Technology		&gt;</a:t>
            </a:r>
            <a:r>
              <a:rPr lang="en-US" sz="2800" b="0" cap="none" spc="0" dirty="0">
                <a:ln w="0"/>
                <a:solidFill>
                  <a:srgbClr val="7030A0"/>
                </a:solidFill>
                <a:effectLst>
                  <a:outerShdw blurRad="38100" dist="19050" dir="2700000" algn="tl" rotWithShape="0">
                    <a:schemeClr val="dk1">
                      <a:alpha val="40000"/>
                    </a:schemeClr>
                  </a:outerShdw>
                </a:effectLst>
                <a:latin typeface="Bahnschrift" panose="020B0502040204020203" pitchFamily="34" charset="0"/>
              </a:rPr>
              <a:t>69K</a:t>
            </a:r>
            <a:endParaRPr lang="en-US" sz="3200" b="0" cap="none" spc="0" dirty="0">
              <a:ln w="0"/>
              <a:solidFill>
                <a:srgbClr val="7030A0"/>
              </a:solidFill>
              <a:effectLst>
                <a:outerShdw blurRad="38100" dist="19050" dir="2700000" algn="tl" rotWithShape="0">
                  <a:schemeClr val="dk1">
                    <a:alpha val="40000"/>
                  </a:schemeClr>
                </a:outerShdw>
              </a:effectLst>
              <a:latin typeface="Bahnschrift" panose="020B0502040204020203" pitchFamily="34" charset="0"/>
            </a:endParaRPr>
          </a:p>
          <a:p>
            <a:pPr>
              <a:lnSpc>
                <a:spcPct val="200000"/>
              </a:lnSpc>
            </a:pPr>
            <a:r>
              <a:rPr lang="en-US" sz="3200" dirty="0">
                <a:ln w="0"/>
                <a:effectLst>
                  <a:outerShdw blurRad="38100" dist="19050" dir="2700000" algn="tl" rotWithShape="0">
                    <a:schemeClr val="dk1">
                      <a:alpha val="40000"/>
                    </a:schemeClr>
                  </a:outerShdw>
                </a:effectLst>
                <a:latin typeface="Bahnschrift" panose="020B0502040204020203" pitchFamily="34" charset="0"/>
              </a:rPr>
              <a:t>4. Healthy Eating	&gt;</a:t>
            </a:r>
            <a:r>
              <a:rPr lang="en-US" sz="2800" dirty="0">
                <a:ln w="0"/>
                <a:solidFill>
                  <a:srgbClr val="7030A0"/>
                </a:solidFill>
                <a:effectLst>
                  <a:outerShdw blurRad="38100" dist="19050" dir="2700000" algn="tl" rotWithShape="0">
                    <a:schemeClr val="dk1">
                      <a:alpha val="40000"/>
                    </a:schemeClr>
                  </a:outerShdw>
                </a:effectLst>
                <a:latin typeface="Bahnschrift" panose="020B0502040204020203" pitchFamily="34" charset="0"/>
              </a:rPr>
              <a:t>68K</a:t>
            </a:r>
            <a:endParaRPr lang="en-US" sz="3200" dirty="0">
              <a:ln w="0"/>
              <a:solidFill>
                <a:srgbClr val="7030A0"/>
              </a:solidFill>
              <a:effectLst>
                <a:outerShdw blurRad="38100" dist="19050" dir="2700000" algn="tl" rotWithShape="0">
                  <a:schemeClr val="dk1">
                    <a:alpha val="40000"/>
                  </a:schemeClr>
                </a:outerShdw>
              </a:effectLst>
              <a:latin typeface="Bahnschrift" panose="020B0502040204020203" pitchFamily="34" charset="0"/>
            </a:endParaRPr>
          </a:p>
          <a:p>
            <a:pPr>
              <a:lnSpc>
                <a:spcPct val="200000"/>
              </a:lnSpc>
            </a:pPr>
            <a:r>
              <a:rPr lang="en-US" sz="3200" b="0" cap="none" spc="0" dirty="0">
                <a:ln w="0"/>
                <a:solidFill>
                  <a:schemeClr val="tx1"/>
                </a:solidFill>
                <a:effectLst>
                  <a:outerShdw blurRad="38100" dist="19050" dir="2700000" algn="tl" rotWithShape="0">
                    <a:schemeClr val="dk1">
                      <a:alpha val="40000"/>
                    </a:schemeClr>
                  </a:outerShdw>
                </a:effectLst>
                <a:latin typeface="Bahnschrift" panose="020B0502040204020203" pitchFamily="34" charset="0"/>
              </a:rPr>
              <a:t>5. Food			&gt;</a:t>
            </a:r>
            <a:r>
              <a:rPr lang="en-US" sz="2800" b="0" cap="none" spc="0" dirty="0">
                <a:ln w="0"/>
                <a:solidFill>
                  <a:srgbClr val="7030A0"/>
                </a:solidFill>
                <a:effectLst>
                  <a:outerShdw blurRad="38100" dist="19050" dir="2700000" algn="tl" rotWithShape="0">
                    <a:schemeClr val="dk1">
                      <a:alpha val="40000"/>
                    </a:schemeClr>
                  </a:outerShdw>
                </a:effectLst>
                <a:latin typeface="Bahnschrift" panose="020B0502040204020203" pitchFamily="34" charset="0"/>
              </a:rPr>
              <a:t>66K</a:t>
            </a:r>
            <a:endParaRPr lang="en-US" sz="3200" b="0" cap="none" spc="0" dirty="0">
              <a:ln w="0"/>
              <a:solidFill>
                <a:srgbClr val="7030A0"/>
              </a:solidFill>
              <a:effectLst>
                <a:outerShdw blurRad="38100" dist="19050" dir="2700000" algn="tl" rotWithShape="0">
                  <a:schemeClr val="dk1">
                    <a:alpha val="40000"/>
                  </a:schemeClr>
                </a:outerShdw>
              </a:effectLst>
              <a:latin typeface="Bahnschrift" panose="020B0502040204020203"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3" name="Picture 1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14" name="Group 14"/>
          <p:cNvGrpSpPr/>
          <p:nvPr/>
        </p:nvGrpSpPr>
        <p:grpSpPr>
          <a:xfrm>
            <a:off x="655752" y="-1235382"/>
            <a:ext cx="17253775" cy="2017079"/>
            <a:chOff x="0" y="0"/>
            <a:chExt cx="23005033" cy="2689439"/>
          </a:xfrm>
        </p:grpSpPr>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pic>
        <p:nvPicPr>
          <p:cNvPr id="28" name="Picture 27">
            <a:extLst>
              <a:ext uri="{FF2B5EF4-FFF2-40B4-BE49-F238E27FC236}">
                <a16:creationId xmlns:a16="http://schemas.microsoft.com/office/drawing/2014/main" id="{E9BB25F1-FBAD-4F7E-9722-F663C25AEB63}"/>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6889997" y="1844659"/>
            <a:ext cx="11393139" cy="6929667"/>
          </a:xfrm>
          <a:prstGeom prst="rect">
            <a:avLst/>
          </a:prstGeom>
        </p:spPr>
      </p:pic>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sp>
        <p:nvSpPr>
          <p:cNvPr id="29" name="Rectangle 28">
            <a:extLst>
              <a:ext uri="{FF2B5EF4-FFF2-40B4-BE49-F238E27FC236}">
                <a16:creationId xmlns:a16="http://schemas.microsoft.com/office/drawing/2014/main" id="{F8CFE2BF-97EB-4240-A269-3147A1EFCD67}"/>
              </a:ext>
            </a:extLst>
          </p:cNvPr>
          <p:cNvSpPr/>
          <p:nvPr/>
        </p:nvSpPr>
        <p:spPr>
          <a:xfrm>
            <a:off x="2549854" y="3989338"/>
            <a:ext cx="4659589" cy="2308324"/>
          </a:xfrm>
          <a:prstGeom prst="rect">
            <a:avLst/>
          </a:prstGeom>
          <a:noFill/>
        </p:spPr>
        <p:txBody>
          <a:bodyPr wrap="square" lIns="91440" tIns="45720" rIns="91440" bIns="45720">
            <a:spAutoFit/>
          </a:bodyPr>
          <a:lstStyle/>
          <a:p>
            <a:pPr marL="342900" indent="-342900">
              <a:buFont typeface="Arial" panose="020B0604020202020204" pitchFamily="34" charset="0"/>
              <a:buChar char="•"/>
            </a:pPr>
            <a:r>
              <a:rPr lang="en-US" sz="2400" b="0" cap="none" spc="0" dirty="0">
                <a:ln w="0"/>
                <a:solidFill>
                  <a:schemeClr val="tx1"/>
                </a:solidFill>
                <a:effectLst>
                  <a:outerShdw blurRad="38100" dist="19050" dir="2700000" algn="tl" rotWithShape="0">
                    <a:schemeClr val="dk1">
                      <a:alpha val="40000"/>
                    </a:schemeClr>
                  </a:outerShdw>
                </a:effectLst>
                <a:latin typeface="Bahnschrift" panose="020B0502040204020203" pitchFamily="34" charset="0"/>
              </a:rPr>
              <a:t>Avg % Difference = -2.71</a:t>
            </a:r>
          </a:p>
          <a:p>
            <a:pPr marL="342900" indent="-342900" algn="ctr">
              <a:buFont typeface="Arial" panose="020B0604020202020204" pitchFamily="34" charset="0"/>
              <a:buChar char="•"/>
            </a:pPr>
            <a:endParaRPr lang="en-US" sz="2400" dirty="0">
              <a:ln w="0"/>
              <a:effectLst>
                <a:outerShdw blurRad="38100" dist="19050" dir="2700000" algn="tl" rotWithShape="0">
                  <a:schemeClr val="dk1">
                    <a:alpha val="40000"/>
                  </a:schemeClr>
                </a:outerShdw>
              </a:effectLst>
              <a:latin typeface="Bahnschrift" panose="020B0502040204020203" pitchFamily="34" charset="0"/>
            </a:endParaRPr>
          </a:p>
          <a:p>
            <a:pPr marL="342900" indent="-342900">
              <a:buFont typeface="Arial" panose="020B0604020202020204" pitchFamily="34" charset="0"/>
              <a:buChar char="•"/>
            </a:pPr>
            <a:r>
              <a:rPr lang="en-US" sz="2400" dirty="0">
                <a:ln w="0"/>
                <a:effectLst>
                  <a:outerShdw blurRad="38100" dist="19050" dir="2700000" algn="tl" rotWithShape="0">
                    <a:schemeClr val="dk1">
                      <a:alpha val="40000"/>
                    </a:schemeClr>
                  </a:outerShdw>
                </a:effectLst>
                <a:latin typeface="Bahnschrift" panose="020B0502040204020203" pitchFamily="34" charset="0"/>
              </a:rPr>
              <a:t>Significantly larger difference between the 8</a:t>
            </a:r>
            <a:r>
              <a:rPr lang="en-US" sz="2400" baseline="30000" dirty="0">
                <a:ln w="0"/>
                <a:effectLst>
                  <a:outerShdw blurRad="38100" dist="19050" dir="2700000" algn="tl" rotWithShape="0">
                    <a:schemeClr val="dk1">
                      <a:alpha val="40000"/>
                    </a:schemeClr>
                  </a:outerShdw>
                </a:effectLst>
                <a:latin typeface="Bahnschrift" panose="020B0502040204020203" pitchFamily="34" charset="0"/>
              </a:rPr>
              <a:t>th</a:t>
            </a:r>
            <a:r>
              <a:rPr lang="en-US" sz="2400" dirty="0">
                <a:ln w="0"/>
                <a:effectLst>
                  <a:outerShdw blurRad="38100" dist="19050" dir="2700000" algn="tl" rotWithShape="0">
                    <a:schemeClr val="dk1">
                      <a:alpha val="40000"/>
                    </a:schemeClr>
                  </a:outerShdw>
                </a:effectLst>
                <a:latin typeface="Bahnschrift" panose="020B0502040204020203" pitchFamily="34" charset="0"/>
              </a:rPr>
              <a:t> and 9</a:t>
            </a:r>
            <a:r>
              <a:rPr lang="en-US" sz="2400" baseline="30000" dirty="0">
                <a:ln w="0"/>
                <a:effectLst>
                  <a:outerShdw blurRad="38100" dist="19050" dir="2700000" algn="tl" rotWithShape="0">
                    <a:schemeClr val="dk1">
                      <a:alpha val="40000"/>
                    </a:schemeClr>
                  </a:outerShdw>
                </a:effectLst>
                <a:latin typeface="Bahnschrift" panose="020B0502040204020203" pitchFamily="34" charset="0"/>
              </a:rPr>
              <a:t>th</a:t>
            </a:r>
            <a:r>
              <a:rPr lang="en-US" sz="2400" dirty="0">
                <a:ln w="0"/>
                <a:effectLst>
                  <a:outerShdw blurRad="38100" dist="19050" dir="2700000" algn="tl" rotWithShape="0">
                    <a:schemeClr val="dk1">
                      <a:alpha val="40000"/>
                    </a:schemeClr>
                  </a:outerShdw>
                </a:effectLst>
                <a:latin typeface="Bahnschrift" panose="020B0502040204020203" pitchFamily="34" charset="0"/>
              </a:rPr>
              <a:t> most popular content categories suggests greed effect.</a:t>
            </a:r>
            <a:endParaRPr lang="en-US" sz="2400" b="0" cap="none" spc="0" dirty="0">
              <a:ln w="0"/>
              <a:solidFill>
                <a:schemeClr val="tx1"/>
              </a:solidFill>
              <a:effectLst>
                <a:outerShdw blurRad="38100" dist="19050" dir="2700000" algn="tl" rotWithShape="0">
                  <a:schemeClr val="dk1">
                    <a:alpha val="40000"/>
                  </a:schemeClr>
                </a:outerShdw>
              </a:effectLst>
              <a:latin typeface="Bahnschrift" panose="020B0502040204020203" pitchFamily="34" charset="0"/>
            </a:endParaRPr>
          </a:p>
        </p:txBody>
      </p:sp>
      <p:sp>
        <p:nvSpPr>
          <p:cNvPr id="30" name="Rectangle 29">
            <a:extLst>
              <a:ext uri="{FF2B5EF4-FFF2-40B4-BE49-F238E27FC236}">
                <a16:creationId xmlns:a16="http://schemas.microsoft.com/office/drawing/2014/main" id="{44FDE2DB-ED89-42D1-A0F3-D0DBC0CE6C72}"/>
              </a:ext>
            </a:extLst>
          </p:cNvPr>
          <p:cNvSpPr/>
          <p:nvPr/>
        </p:nvSpPr>
        <p:spPr>
          <a:xfrm>
            <a:off x="2513757" y="944901"/>
            <a:ext cx="14880998" cy="707886"/>
          </a:xfrm>
          <a:prstGeom prst="rect">
            <a:avLst/>
          </a:prstGeom>
          <a:noFill/>
        </p:spPr>
        <p:txBody>
          <a:bodyPr wrap="none" lIns="91440" tIns="45720" rIns="91440" bIns="45720">
            <a:spAutoFit/>
          </a:bodyPr>
          <a:lstStyle/>
          <a:p>
            <a:pPr algn="ctr"/>
            <a:r>
              <a:rPr lang="en-US" sz="4000" b="1" cap="none" spc="0" dirty="0">
                <a:ln w="0"/>
                <a:solidFill>
                  <a:schemeClr val="tx1"/>
                </a:solidFill>
                <a:effectLst>
                  <a:outerShdw blurRad="38100" dist="19050" dir="2700000" algn="tl" rotWithShape="0">
                    <a:schemeClr val="dk1">
                      <a:alpha val="40000"/>
                    </a:schemeClr>
                  </a:outerShdw>
                </a:effectLst>
                <a:latin typeface="Bahnschrift" panose="020B0502040204020203" pitchFamily="34" charset="0"/>
              </a:rPr>
              <a:t>Difference in Percentage Split of Popularity Between Categories</a:t>
            </a:r>
          </a:p>
        </p:txBody>
      </p:sp>
    </p:spTree>
    <p:extLst>
      <p:ext uri="{BB962C8B-B14F-4D97-AF65-F5344CB8AC3E}">
        <p14:creationId xmlns:p14="http://schemas.microsoft.com/office/powerpoint/2010/main" val="24538516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4793</TotalTime>
  <Words>1412</Words>
  <Application>Microsoft Office PowerPoint</Application>
  <PresentationFormat>Custom</PresentationFormat>
  <Paragraphs>120</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Graphik Regular</vt:lpstr>
      <vt:lpstr>Arial</vt:lpstr>
      <vt:lpstr>Clear Sans Regular Bold</vt:lpstr>
      <vt:lpstr>Calibri</vt:lpstr>
      <vt:lpstr>Bahnschrift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Template</dc:title>
  <dc:creator>Kevin Dang</dc:creator>
  <cp:lastModifiedBy>Gilchrist Emeremgini</cp:lastModifiedBy>
  <cp:revision>21</cp:revision>
  <dcterms:created xsi:type="dcterms:W3CDTF">2006-08-16T00:00:00Z</dcterms:created>
  <dcterms:modified xsi:type="dcterms:W3CDTF">2022-03-21T01:04:20Z</dcterms:modified>
  <dc:identifier>DAEhDyfaYKE</dc:identifier>
</cp:coreProperties>
</file>

<file path=docProps/thumbnail.jpeg>
</file>